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2" r:id="rId4"/>
  </p:sldMasterIdLst>
  <p:notesMasterIdLst>
    <p:notesMasterId r:id="rId36"/>
  </p:notesMasterIdLst>
  <p:handoutMasterIdLst>
    <p:handoutMasterId r:id="rId37"/>
  </p:handoutMasterIdLst>
  <p:sldIdLst>
    <p:sldId id="1696" r:id="rId5"/>
    <p:sldId id="1790" r:id="rId6"/>
    <p:sldId id="1687" r:id="rId7"/>
    <p:sldId id="1620" r:id="rId8"/>
    <p:sldId id="1621" r:id="rId9"/>
    <p:sldId id="1793" r:id="rId10"/>
    <p:sldId id="1378" r:id="rId11"/>
    <p:sldId id="1379" r:id="rId12"/>
    <p:sldId id="1380" r:id="rId13"/>
    <p:sldId id="1625" r:id="rId14"/>
    <p:sldId id="1381" r:id="rId15"/>
    <p:sldId id="1627" r:id="rId16"/>
    <p:sldId id="1628" r:id="rId17"/>
    <p:sldId id="1629" r:id="rId18"/>
    <p:sldId id="1630" r:id="rId19"/>
    <p:sldId id="1631" r:id="rId20"/>
    <p:sldId id="1684" r:id="rId21"/>
    <p:sldId id="1685" r:id="rId22"/>
    <p:sldId id="1686" r:id="rId23"/>
    <p:sldId id="1794" r:id="rId24"/>
    <p:sldId id="1797" r:id="rId25"/>
    <p:sldId id="1795" r:id="rId26"/>
    <p:sldId id="998" r:id="rId27"/>
    <p:sldId id="1791" r:id="rId28"/>
    <p:sldId id="1796" r:id="rId29"/>
    <p:sldId id="1786" r:id="rId30"/>
    <p:sldId id="1787" r:id="rId31"/>
    <p:sldId id="1788" r:id="rId32"/>
    <p:sldId id="1789" r:id="rId33"/>
    <p:sldId id="1792" r:id="rId34"/>
    <p:sldId id="1695" r:id="rId3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erdana" pitchFamily="-9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erdana" pitchFamily="-9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erdana" pitchFamily="-9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erdana" pitchFamily="-9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erdana" pitchFamily="-96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Verdana" pitchFamily="-96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Verdana" pitchFamily="-96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Verdana" pitchFamily="-96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Verdana" pitchFamily="-9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8">
          <p15:clr>
            <a:srgbClr val="A4A3A4"/>
          </p15:clr>
        </p15:guide>
        <p15:guide id="2" pos="19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4">
          <p15:clr>
            <a:srgbClr val="A4A3A4"/>
          </p15:clr>
        </p15:guide>
        <p15:guide id="2" pos="2184">
          <p15:clr>
            <a:srgbClr val="A4A3A4"/>
          </p15:clr>
        </p15:guide>
        <p15:guide id="3" orient="horz" pos="3024">
          <p15:clr>
            <a:srgbClr val="A4A3A4"/>
          </p15:clr>
        </p15:guide>
        <p15:guide id="4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0000"/>
    <a:srgbClr val="DFBD2D"/>
    <a:srgbClr val="F6FD71"/>
    <a:srgbClr val="FF3333"/>
    <a:srgbClr val="FD7E71"/>
    <a:srgbClr val="CC3300"/>
    <a:srgbClr val="7076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C636A82-606F-4E64-9E25-6B2869B11403}" v="125" dt="2024-02-26T07:03:24.24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54" autoAdjust="0"/>
    <p:restoredTop sz="94660"/>
  </p:normalViewPr>
  <p:slideViewPr>
    <p:cSldViewPr snapToGrid="0">
      <p:cViewPr varScale="1">
        <p:scale>
          <a:sx n="150" d="100"/>
          <a:sy n="150" d="100"/>
        </p:scale>
        <p:origin x="834" y="84"/>
      </p:cViewPr>
      <p:guideLst>
        <p:guide orient="horz" pos="2448"/>
        <p:guide pos="19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904"/>
        <p:guide pos="2184"/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viewProps" Target="viewProps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microsoft.com/office/2015/10/relationships/revisionInfo" Target="revisionInfo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7" tIns="48305" rIns="96617" bIns="48305" numCol="1" anchor="t" anchorCtr="0" compatLnSpc="1">
            <a:prstTxWarp prst="textNoShape">
              <a:avLst/>
            </a:prstTxWarp>
          </a:bodyPr>
          <a:lstStyle>
            <a:lvl1pPr defTabSz="96508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  <a:defRPr sz="140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60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4" y="1"/>
            <a:ext cx="3170236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7" tIns="48305" rIns="96617" bIns="48305" numCol="1" anchor="t" anchorCtr="0" compatLnSpc="1">
            <a:prstTxWarp prst="textNoShape">
              <a:avLst/>
            </a:prstTxWarp>
          </a:bodyPr>
          <a:lstStyle>
            <a:lvl1pPr algn="r" defTabSz="96508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  <a:defRPr sz="140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60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7" tIns="48305" rIns="96617" bIns="48305" numCol="1" anchor="b" anchorCtr="0" compatLnSpc="1">
            <a:prstTxWarp prst="textNoShape">
              <a:avLst/>
            </a:prstTxWarp>
          </a:bodyPr>
          <a:lstStyle>
            <a:lvl1pPr defTabSz="96508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  <a:defRPr sz="140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60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4" y="9120188"/>
            <a:ext cx="3170236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7" tIns="48305" rIns="96617" bIns="48305" numCol="1" anchor="b" anchorCtr="0" compatLnSpc="1">
            <a:prstTxWarp prst="textNoShape">
              <a:avLst/>
            </a:prstTxWarp>
          </a:bodyPr>
          <a:lstStyle>
            <a:lvl1pPr algn="r" defTabSz="96508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  <a:defRPr sz="1400">
                <a:latin typeface="Tahoma" charset="0"/>
              </a:defRPr>
            </a:lvl1pPr>
          </a:lstStyle>
          <a:p>
            <a:pPr>
              <a:defRPr/>
            </a:pPr>
            <a:fld id="{9B22CF32-A1D0-4532-A169-CD8E46122C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3429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582" name="Rectangle 14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7" tIns="48305" rIns="96617" bIns="48305" numCol="1" anchor="t" anchorCtr="0" compatLnSpc="1">
            <a:prstTxWarp prst="textNoShape">
              <a:avLst/>
            </a:prstTxWarp>
          </a:bodyPr>
          <a:lstStyle>
            <a:lvl1pPr defTabSz="965080" eaLnBrk="0" hangingPunct="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  <a:defRPr sz="140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7" name="Rectangle 15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5584" name="Rectangle 16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9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7" tIns="48305" rIns="96617" bIns="4830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65585" name="Rectangle 17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4" y="1"/>
            <a:ext cx="3170236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7" tIns="48305" rIns="96617" bIns="48305" numCol="1" anchor="t" anchorCtr="0" compatLnSpc="1">
            <a:prstTxWarp prst="textNoShape">
              <a:avLst/>
            </a:prstTxWarp>
          </a:bodyPr>
          <a:lstStyle>
            <a:lvl1pPr algn="r" defTabSz="965080" eaLnBrk="0" hangingPunct="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  <a:defRPr sz="140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5586" name="Rectangle 18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7" tIns="48305" rIns="96617" bIns="48305" numCol="1" anchor="b" anchorCtr="0" compatLnSpc="1">
            <a:prstTxWarp prst="textNoShape">
              <a:avLst/>
            </a:prstTxWarp>
          </a:bodyPr>
          <a:lstStyle>
            <a:lvl1pPr defTabSz="965080" eaLnBrk="0" hangingPunct="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  <a:defRPr sz="140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5587" name="Rectangle 19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4" y="9120188"/>
            <a:ext cx="3170236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7" tIns="48305" rIns="96617" bIns="48305" numCol="1" anchor="b" anchorCtr="0" compatLnSpc="1">
            <a:prstTxWarp prst="textNoShape">
              <a:avLst/>
            </a:prstTxWarp>
          </a:bodyPr>
          <a:lstStyle>
            <a:lvl1pPr algn="r" defTabSz="965080" eaLnBrk="0" hangingPunct="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  <a:defRPr sz="1400">
                <a:latin typeface="Tahoma" charset="0"/>
              </a:defRPr>
            </a:lvl1pPr>
          </a:lstStyle>
          <a:p>
            <a:pPr>
              <a:defRPr/>
            </a:pPr>
            <a:fld id="{399F7159-3BAA-4F4E-A7E9-6008000D40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6833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0B0DD2B-47E4-4465-BCE9-3DB57373C462}" type="slidenum">
              <a:rPr lang="en-US" smtClean="0">
                <a:latin typeface="Tahoma" pitchFamily="-96" charset="0"/>
              </a:rPr>
              <a:pPr/>
              <a:t>1</a:t>
            </a:fld>
            <a:endParaRPr lang="en-US">
              <a:latin typeface="Tahoma" pitchFamily="-96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>
                <a:latin typeface="Times New Roman" pitchFamily="-96" charset="0"/>
              </a:rPr>
              <a:t>(Andy)</a:t>
            </a:r>
            <a:r>
              <a:rPr lang="en-US" baseline="0">
                <a:latin typeface="Times New Roman" pitchFamily="-96" charset="0"/>
              </a:rPr>
              <a:t> Changed course website to correct website</a:t>
            </a:r>
            <a:endParaRPr lang="en-US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400785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9F7159-3BAA-4F4E-A7E9-6008000D4018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4887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9F7159-3BAA-4F4E-A7E9-6008000D4018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95187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9F7159-3BAA-4F4E-A7E9-6008000D4018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18830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9F7159-3BAA-4F4E-A7E9-6008000D4018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7529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B9E987-EF7A-58B5-5A7D-BBC8EBDD1C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9">
            <a:extLst>
              <a:ext uri="{FF2B5EF4-FFF2-40B4-BE49-F238E27FC236}">
                <a16:creationId xmlns:a16="http://schemas.microsoft.com/office/drawing/2014/main" id="{4A28E179-9629-D850-B61F-59770B0979F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0B0DD2B-47E4-4465-BCE9-3DB57373C462}" type="slidenum">
              <a:rPr lang="en-US" smtClean="0">
                <a:latin typeface="Tahoma" pitchFamily="-96" charset="0"/>
              </a:rPr>
              <a:pPr/>
              <a:t>3</a:t>
            </a:fld>
            <a:endParaRPr lang="en-US">
              <a:latin typeface="Tahoma" pitchFamily="-96" charset="0"/>
            </a:endParaRPr>
          </a:p>
        </p:txBody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id="{F8D3BD3F-4A0D-B488-4874-A57AF1B1E50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>
            <a:extLst>
              <a:ext uri="{FF2B5EF4-FFF2-40B4-BE49-F238E27FC236}">
                <a16:creationId xmlns:a16="http://schemas.microsoft.com/office/drawing/2014/main" id="{63DF2E8B-7A6B-5B1B-B872-9AEA58857F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>
                <a:latin typeface="Times New Roman" pitchFamily="-96" charset="0"/>
              </a:rPr>
              <a:t>(Andy)</a:t>
            </a:r>
            <a:r>
              <a:rPr lang="en-US" baseline="0">
                <a:latin typeface="Times New Roman" pitchFamily="-96" charset="0"/>
              </a:rPr>
              <a:t> Changed course website to correct website</a:t>
            </a:r>
            <a:endParaRPr lang="en-US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61102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D0B5DD-E471-468E-BF81-0C492E66EA7C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1421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D0B5DD-E471-468E-BF81-0C492E66EA7C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0081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D0B5DD-E471-468E-BF81-0C492E66EA7C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2937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Iteration I produces the </a:t>
            </a:r>
            <a:r>
              <a:rPr lang="en-US" dirty="0" err="1"/>
              <a:t>i</a:t>
            </a:r>
            <a:r>
              <a:rPr lang="en-US" i="1" dirty="0" err="1"/>
              <a:t>th</a:t>
            </a:r>
            <a:r>
              <a:rPr lang="en-US" dirty="0"/>
              <a:t> bit of answer using only </a:t>
            </a:r>
            <a:r>
              <a:rPr lang="en-US" dirty="0" err="1"/>
              <a:t>i</a:t>
            </a:r>
            <a:r>
              <a:rPr lang="en-US" baseline="0" dirty="0"/>
              <a:t> FAs. The most significant 32 bits are produced in the last step which involves an additional </a:t>
            </a:r>
            <a:r>
              <a:rPr lang="en-US" baseline="0"/>
              <a:t>32FA delays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D0B5DD-E471-468E-BF81-0C492E66EA7C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1238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9FF7D4-0CEB-2FC7-833D-F8C9E181AF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DFFAED5-1C2E-078E-FC02-7742A1A4626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AD104CD-026D-F853-9F96-3B710D4088F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(Andy) longest</a:t>
            </a:r>
            <a:r>
              <a:rPr lang="en-US" baseline="0"/>
              <a:t> combinational path was effectively 63 1-bit adders.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778153-F41D-EFA7-31B2-4E0C70815D3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9F7159-3BAA-4F4E-A7E9-6008000D4018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7230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C894F5-BA11-B703-C27F-6553E69ADC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D7961BCE-0217-B563-9567-801D266C02C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220E500A-3543-32F6-3279-059096AE69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5B70C5A9-0670-C48B-EFE5-CB97723537F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9F7159-3BAA-4F4E-A7E9-6008000D4018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0832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BF15E8-6EF0-37D9-D167-72901F490A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08A12F1-1854-EBB8-301E-AB8D897CA2E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C90AA34-2825-5F4D-83EE-D25CE2993BB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93C570-7127-62DD-A522-023D445947D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9F7159-3BAA-4F4E-A7E9-6008000D4018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696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5" name="Rectangle 4"/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defRPr/>
                </a:pPr>
                <a:endParaRPr lang="en-US">
                  <a:latin typeface="Verdana" pitchFamily="34" charset="0"/>
                </a:endParaRPr>
              </a:p>
            </p:txBody>
          </p:sp>
          <p:grpSp>
            <p:nvGrpSpPr>
              <p:cNvPr id="16" name="Group 5"/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18" name="Line 6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19" name="Line 7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20" name="Line 8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21" name="Line 9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22" name="Line 10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23" name="Line 11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24" name="Line 12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25" name="Line 13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26" name="Line 14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27" name="Line 15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28" name="Line 16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29" name="Line 17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30" name="Line 18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31" name="Line 19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32" name="Line 20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33" name="Line 21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34" name="Line 22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35" name="Line 23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36" name="Line 24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37" name="Line 25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38" name="Line 26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39" name="Line 27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0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2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3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4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5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6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7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8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9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50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51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52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53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54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55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56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57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58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59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60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61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62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63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64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65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66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67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68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</p:grpSp>
          <p:sp>
            <p:nvSpPr>
              <p:cNvPr id="17" name="Line 57"/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defRPr/>
                </a:pPr>
                <a:endParaRPr lang="en-US">
                  <a:latin typeface="Verdana" pitchFamily="34" charset="0"/>
                </a:endParaRPr>
              </a:p>
            </p:txBody>
          </p:sp>
        </p:grpSp>
        <p:grpSp>
          <p:nvGrpSpPr>
            <p:cNvPr id="6" name="Group 58"/>
            <p:cNvGrpSpPr>
              <a:grpSpLocks/>
            </p:cNvGrpSpPr>
            <p:nvPr userDrawn="1"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11" name="Line 59"/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defRPr/>
                </a:pPr>
                <a:endParaRPr lang="en-US">
                  <a:latin typeface="Verdana" pitchFamily="34" charset="0"/>
                </a:endParaRPr>
              </a:p>
            </p:txBody>
          </p:sp>
          <p:sp>
            <p:nvSpPr>
              <p:cNvPr id="12" name="Line 60"/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defRPr/>
                </a:pPr>
                <a:endParaRPr lang="en-US">
                  <a:latin typeface="Verdana" pitchFamily="34" charset="0"/>
                </a:endParaRPr>
              </a:p>
            </p:txBody>
          </p:sp>
          <p:sp>
            <p:nvSpPr>
              <p:cNvPr id="13" name="Line 61"/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defRPr/>
                </a:pPr>
                <a:endParaRPr lang="en-US">
                  <a:latin typeface="Verdana" pitchFamily="34" charset="0"/>
                </a:endParaRPr>
              </a:p>
            </p:txBody>
          </p:sp>
          <p:sp>
            <p:nvSpPr>
              <p:cNvPr id="14" name="Arc 62"/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defRPr/>
                </a:pPr>
                <a:endParaRPr lang="en-US">
                  <a:latin typeface="Verdana" pitchFamily="34" charset="0"/>
                </a:endParaRPr>
              </a:p>
            </p:txBody>
          </p:sp>
        </p:grpSp>
        <p:grpSp>
          <p:nvGrpSpPr>
            <p:cNvPr id="7" name="Group 63"/>
            <p:cNvGrpSpPr>
              <a:grpSpLocks/>
            </p:cNvGrpSpPr>
            <p:nvPr userDrawn="1"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8" name="Line 64"/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defRPr/>
                </a:pPr>
                <a:endParaRPr lang="en-US">
                  <a:latin typeface="Verdana" pitchFamily="34" charset="0"/>
                </a:endParaRPr>
              </a:p>
            </p:txBody>
          </p:sp>
          <p:sp>
            <p:nvSpPr>
              <p:cNvPr id="9" name="Line 65"/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defRPr/>
                </a:pPr>
                <a:endParaRPr lang="en-US">
                  <a:latin typeface="Verdana" pitchFamily="34" charset="0"/>
                </a:endParaRPr>
              </a:p>
            </p:txBody>
          </p:sp>
          <p:sp>
            <p:nvSpPr>
              <p:cNvPr id="10" name="Arc 66"/>
              <p:cNvSpPr>
                <a:spLocks/>
              </p:cNvSpPr>
              <p:nvPr/>
            </p:nvSpPr>
            <p:spPr bwMode="ltGray">
              <a:xfrm rot="5400000">
                <a:off x="5097" y="3347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defRPr/>
                </a:pPr>
                <a:endParaRPr lang="en-US">
                  <a:latin typeface="Verdana" pitchFamily="34" charset="0"/>
                </a:endParaRPr>
              </a:p>
            </p:txBody>
          </p:sp>
        </p:grpSp>
      </p:grpSp>
      <p:sp>
        <p:nvSpPr>
          <p:cNvPr id="413764" name="Rectangle 6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CCAB59-9C36-7C96-590F-84ABBF7610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4B27793-688E-6C66-5AA3-0CFB9C4508D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L02-</a:t>
            </a:r>
            <a:fld id="{7D3E83D8-6A0E-4416-8509-48224F3DAD1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77B70D-24A9-ADCF-F0BC-38F5DE8C6D1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L02-</a:t>
            </a:r>
            <a:fld id="{7D3E83D8-6A0E-4416-8509-48224F3DAD1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1032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1039" name="Group 4"/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412677" name="Line 5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78" name="Line 6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79" name="Line 7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80" name="Line 8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81" name="Line 9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82" name="Line 10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83" name="Line 11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84" name="Line 12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85" name="Line 13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86" name="Line 14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87" name="Line 15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88" name="Line 16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89" name="Line 17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90" name="Line 18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91" name="Line 19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92" name="Line 20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93" name="Line 21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94" name="Line 22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95" name="Line 23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96" name="Line 24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97" name="Line 25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98" name="Line 26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</p:grpSp>
          <p:grpSp>
            <p:nvGrpSpPr>
              <p:cNvPr id="1040" name="Group 27"/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412700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01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02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03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04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05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06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07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08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09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10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11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12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13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14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15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16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17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18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19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20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21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22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23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24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25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26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27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28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</p:grpSp>
        </p:grpSp>
        <p:sp>
          <p:nvSpPr>
            <p:cNvPr id="412729" name="Rectangle 57" descr="60%"/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pattFill prst="pct60">
              <a:fgClr>
                <a:schemeClr val="folHlink"/>
              </a:fgClr>
              <a:bgClr>
                <a:schemeClr val="bg1"/>
              </a:bgClr>
            </a:patt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2" charset="2"/>
                <a:buChar char="•"/>
                <a:defRPr/>
              </a:pPr>
              <a:endParaRPr lang="en-US">
                <a:latin typeface="Verdana" pitchFamily="34" charset="0"/>
              </a:endParaRPr>
            </a:p>
          </p:txBody>
        </p:sp>
        <p:sp>
          <p:nvSpPr>
            <p:cNvPr id="412730" name="Line 58"/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2" charset="2"/>
                <a:buChar char="•"/>
                <a:defRPr/>
              </a:pPr>
              <a:endParaRPr lang="en-US">
                <a:latin typeface="Verdana" pitchFamily="34" charset="0"/>
              </a:endParaRPr>
            </a:p>
          </p:txBody>
        </p:sp>
        <p:grpSp>
          <p:nvGrpSpPr>
            <p:cNvPr id="1035" name="Group 59"/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412732" name="Line 60"/>
              <p:cNvSpPr>
                <a:spLocks noChangeShapeType="1"/>
              </p:cNvSpPr>
              <p:nvPr/>
            </p:nvSpPr>
            <p:spPr bwMode="ltGray">
              <a:xfrm flipH="1">
                <a:off x="96" y="1038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defRPr/>
                </a:pPr>
                <a:endParaRPr lang="en-US">
                  <a:latin typeface="Verdana" pitchFamily="34" charset="0"/>
                </a:endParaRPr>
              </a:p>
            </p:txBody>
          </p:sp>
          <p:sp>
            <p:nvSpPr>
              <p:cNvPr id="412733" name="Line 61"/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defRPr/>
                </a:pPr>
                <a:endParaRPr lang="en-US">
                  <a:latin typeface="Verdana" pitchFamily="34" charset="0"/>
                </a:endParaRPr>
              </a:p>
            </p:txBody>
          </p:sp>
          <p:sp>
            <p:nvSpPr>
              <p:cNvPr id="412734" name="Arc 62"/>
              <p:cNvSpPr>
                <a:spLocks/>
              </p:cNvSpPr>
              <p:nvPr/>
            </p:nvSpPr>
            <p:spPr bwMode="ltGray">
              <a:xfrm flipH="1">
                <a:off x="218" y="916"/>
                <a:ext cx="238" cy="240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defRPr/>
                </a:pPr>
                <a:endParaRPr lang="en-US">
                  <a:latin typeface="Verdana" pitchFamily="34" charset="0"/>
                </a:endParaRPr>
              </a:p>
            </p:txBody>
          </p:sp>
        </p:grpSp>
      </p:grpSp>
      <p:sp>
        <p:nvSpPr>
          <p:cNvPr id="1027" name="Rectangle 63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64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2739" name="Rectangle 6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>
                <a:latin typeface="Verdana" pitchFamily="34" charset="0"/>
              </a:defRPr>
            </a:lvl1pPr>
          </a:lstStyle>
          <a:p>
            <a:pPr>
              <a:defRPr/>
            </a:pPr>
            <a:r>
              <a:rPr lang="en-US"/>
              <a:t>L02-</a:t>
            </a:r>
            <a:fld id="{7D3E83D8-6A0E-4416-8509-48224F3DAD1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  <p:sldLayoutId id="2147483770" r:id="rId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10000"/>
        <a:buFont typeface="Wingdings" pitchFamily="-96" charset="2"/>
        <a:buBlip>
          <a:blip r:embed="rId4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-96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pitchFamily="-96" charset="2"/>
        <a:buChar char="w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-96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-96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safari.ethz.ch/architecture/fall2018/lib/exe/fetch.php?media=stupid_architects_look_to_future.pdf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809625" y="1470025"/>
            <a:ext cx="7943849" cy="4651375"/>
          </a:xfrm>
        </p:spPr>
        <p:txBody>
          <a:bodyPr/>
          <a:lstStyle/>
          <a:p>
            <a:pPr lvl="0" eaLnBrk="1" hangingPunct="1">
              <a:lnSpc>
                <a:spcPct val="80000"/>
              </a:lnSpc>
              <a:buClr>
                <a:srgbClr val="6F89F7"/>
              </a:buClr>
            </a:pPr>
            <a:r>
              <a:rPr lang="en-US" sz="2400" dirty="0">
                <a:solidFill>
                  <a:srgbClr val="660066"/>
                </a:solidFill>
              </a:rPr>
              <a:t>Constructive Computer Architecture</a:t>
            </a:r>
          </a:p>
          <a:p>
            <a:pPr lvl="0" eaLnBrk="1" hangingPunct="1">
              <a:lnSpc>
                <a:spcPct val="80000"/>
              </a:lnSpc>
              <a:buClr>
                <a:srgbClr val="6F89F7"/>
              </a:buClr>
            </a:pPr>
            <a:endParaRPr lang="en-US" sz="1800" dirty="0">
              <a:solidFill>
                <a:srgbClr val="660066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n-US" sz="4400" dirty="0">
                <a:solidFill>
                  <a:schemeClr val="tx2"/>
                </a:solidFill>
              </a:rPr>
              <a:t>Sequential Circuits: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>
                <a:solidFill>
                  <a:schemeClr val="tx2"/>
                </a:solidFill>
              </a:rPr>
              <a:t>Circuits with state</a:t>
            </a:r>
          </a:p>
          <a:p>
            <a:pPr eaLnBrk="1" hangingPunct="1">
              <a:lnSpc>
                <a:spcPct val="80000"/>
              </a:lnSpc>
              <a:buFont typeface="Wingdings" pitchFamily="-96" charset="2"/>
              <a:buNone/>
            </a:pPr>
            <a:endParaRPr lang="en-US" sz="1800" dirty="0"/>
          </a:p>
          <a:p>
            <a:pPr eaLnBrk="1" hangingPunct="1">
              <a:lnSpc>
                <a:spcPct val="80000"/>
              </a:lnSpc>
              <a:buFont typeface="Wingdings" pitchFamily="-96" charset="2"/>
              <a:buNone/>
            </a:pPr>
            <a:endParaRPr lang="en-US" sz="1800" dirty="0"/>
          </a:p>
          <a:p>
            <a:pPr>
              <a:lnSpc>
                <a:spcPct val="80000"/>
              </a:lnSpc>
            </a:pPr>
            <a:r>
              <a:rPr lang="en-US" sz="2400" dirty="0">
                <a:ea typeface="+mn-lt"/>
                <a:cs typeface="+mn-lt"/>
              </a:rPr>
              <a:t>Thomas – EPFL</a:t>
            </a:r>
            <a:endParaRPr lang="en-US" dirty="0"/>
          </a:p>
          <a:p>
            <a:pPr>
              <a:lnSpc>
                <a:spcPct val="80000"/>
              </a:lnSpc>
            </a:pPr>
            <a:endParaRPr lang="en-US" sz="2400" dirty="0"/>
          </a:p>
          <a:p>
            <a:pPr>
              <a:lnSpc>
                <a:spcPct val="80000"/>
              </a:lnSpc>
            </a:pPr>
            <a:endParaRPr lang="en-US" sz="2400" dirty="0">
              <a:ea typeface="+mn-lt"/>
              <a:cs typeface="+mn-lt"/>
            </a:endParaRPr>
          </a:p>
          <a:p>
            <a:pPr>
              <a:lnSpc>
                <a:spcPct val="80000"/>
              </a:lnSpc>
            </a:pPr>
            <a:endParaRPr lang="en-US" sz="2400" dirty="0">
              <a:ea typeface="+mn-lt"/>
              <a:cs typeface="+mn-lt"/>
            </a:endParaRPr>
          </a:p>
          <a:p>
            <a:pPr>
              <a:lnSpc>
                <a:spcPct val="80000"/>
              </a:lnSpc>
            </a:pPr>
            <a:endParaRPr lang="en-US" sz="2400" dirty="0">
              <a:ea typeface="+mn-lt"/>
              <a:cs typeface="+mn-lt"/>
            </a:endParaRPr>
          </a:p>
          <a:p>
            <a:pPr>
              <a:lnSpc>
                <a:spcPct val="80000"/>
              </a:lnSpc>
            </a:pPr>
            <a:r>
              <a:rPr lang="en-US" sz="2400" dirty="0">
                <a:ea typeface="+mn-lt"/>
                <a:cs typeface="+mn-lt"/>
              </a:rPr>
              <a:t>Slides adapted from 6.1920 with Arvind </a:t>
            </a:r>
            <a:endParaRPr lang="en-US" dirty="0">
              <a:ea typeface="+mn-lt"/>
              <a:cs typeface="+mn-lt"/>
            </a:endParaRPr>
          </a:p>
          <a:p>
            <a:pPr>
              <a:lnSpc>
                <a:spcPct val="80000"/>
              </a:lnSpc>
            </a:pPr>
            <a:r>
              <a:rPr lang="en-US" sz="2400" dirty="0">
                <a:ea typeface="+mn-lt"/>
                <a:cs typeface="+mn-lt"/>
              </a:rPr>
              <a:t>(Spring 23, MIT)</a:t>
            </a:r>
            <a:endParaRPr lang="en-US" dirty="0">
              <a:ea typeface="Verdana"/>
            </a:endParaRPr>
          </a:p>
          <a:p>
            <a:pPr eaLnBrk="1" hangingPunct="1">
              <a:lnSpc>
                <a:spcPct val="80000"/>
              </a:lnSpc>
              <a:buFont typeface="Wingdings" pitchFamily="-96" charset="2"/>
              <a:buNone/>
            </a:pP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898AFE-D215-9409-6549-CC22A2AE635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L02-</a:t>
            </a:r>
            <a:fld id="{7D3E83D8-6A0E-4416-8509-48224F3DAD15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3060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ACAF98-3601-6009-3DA3-B25472C7A3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46ACD1-7823-A060-2CFC-73A0C0D3D4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304800"/>
            <a:ext cx="8220501" cy="1143000"/>
          </a:xfrm>
        </p:spPr>
        <p:txBody>
          <a:bodyPr/>
          <a:lstStyle/>
          <a:p>
            <a:r>
              <a:rPr lang="en-US" sz="4000"/>
              <a:t>Combinational 32-bit multiply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063FD9-5AE1-1674-B779-1DD8B118FD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1575547"/>
            <a:ext cx="8073788" cy="4114800"/>
          </a:xfrm>
        </p:spPr>
        <p:txBody>
          <a:bodyPr/>
          <a:lstStyle/>
          <a:p>
            <a:pPr marL="0">
              <a:spcBef>
                <a:spcPts val="0"/>
              </a:spcBef>
              <a:buNone/>
            </a:pPr>
            <a:r>
              <a:rPr lang="en-US" sz="1800" b="1">
                <a:latin typeface="Courier New" pitchFamily="49" charset="0"/>
                <a:cs typeface="Courier New" pitchFamily="49" charset="0"/>
              </a:rPr>
              <a:t>function</a:t>
            </a:r>
            <a:r>
              <a:rPr lang="en-US" sz="1800">
                <a:latin typeface="Courier New" pitchFamily="49" charset="0"/>
                <a:cs typeface="Courier New" pitchFamily="49" charset="0"/>
              </a:rPr>
              <a:t> Bit#(64) </a:t>
            </a:r>
            <a:r>
              <a:rPr lang="en-US" sz="180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mul32</a:t>
            </a:r>
            <a:r>
              <a:rPr lang="en-US" sz="1800">
                <a:latin typeface="Courier New" pitchFamily="49" charset="0"/>
                <a:cs typeface="Courier New" pitchFamily="49" charset="0"/>
              </a:rPr>
              <a:t>(Bit#(32) a, Bit#(32) b);</a:t>
            </a:r>
          </a:p>
          <a:p>
            <a:pPr marL="0">
              <a:spcBef>
                <a:spcPts val="0"/>
              </a:spcBef>
              <a:buNone/>
            </a:pPr>
            <a:r>
              <a:rPr lang="en-US" sz="1800">
                <a:latin typeface="Courier New" pitchFamily="49" charset="0"/>
                <a:cs typeface="Courier New" pitchFamily="49" charset="0"/>
              </a:rPr>
              <a:t>  Bit#(32) </a:t>
            </a:r>
            <a:r>
              <a:rPr lang="en-US" sz="1800" err="1">
                <a:latin typeface="Courier New" pitchFamily="49" charset="0"/>
                <a:cs typeface="Courier New" pitchFamily="49" charset="0"/>
              </a:rPr>
              <a:t>tp</a:t>
            </a:r>
            <a:r>
              <a:rPr lang="en-US" sz="1800">
                <a:latin typeface="Courier New" pitchFamily="49" charset="0"/>
                <a:cs typeface="Courier New" pitchFamily="49" charset="0"/>
              </a:rPr>
              <a:t> = 0; </a:t>
            </a:r>
            <a:br>
              <a:rPr lang="en-US" sz="1800">
                <a:latin typeface="Courier New" pitchFamily="49" charset="0"/>
                <a:cs typeface="Courier New" pitchFamily="49" charset="0"/>
              </a:rPr>
            </a:br>
            <a:r>
              <a:rPr lang="en-US" sz="1800">
                <a:latin typeface="Courier New" pitchFamily="49" charset="0"/>
                <a:cs typeface="Courier New" pitchFamily="49" charset="0"/>
              </a:rPr>
              <a:t>  Bit#(32) prod = 0; </a:t>
            </a:r>
            <a:br>
              <a:rPr lang="en-US" sz="1800">
                <a:latin typeface="Courier New" pitchFamily="49" charset="0"/>
                <a:cs typeface="Courier New" pitchFamily="49" charset="0"/>
              </a:rPr>
            </a:br>
            <a:r>
              <a:rPr lang="en-US" sz="1800">
                <a:latin typeface="Courier New" pitchFamily="49" charset="0"/>
                <a:cs typeface="Courier New" pitchFamily="49" charset="0"/>
              </a:rPr>
              <a:t>  </a:t>
            </a:r>
            <a:r>
              <a:rPr lang="en-US" sz="1800" b="1">
                <a:latin typeface="Courier New" pitchFamily="49" charset="0"/>
                <a:cs typeface="Courier New" pitchFamily="49" charset="0"/>
              </a:rPr>
              <a:t>for</a:t>
            </a:r>
            <a:r>
              <a:rPr lang="en-US" sz="1800">
                <a:latin typeface="Courier New" pitchFamily="49" charset="0"/>
                <a:cs typeface="Courier New" pitchFamily="49" charset="0"/>
              </a:rPr>
              <a:t>(Integer </a:t>
            </a:r>
            <a:r>
              <a:rPr lang="en-US" sz="180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800">
                <a:latin typeface="Courier New" pitchFamily="49" charset="0"/>
                <a:cs typeface="Courier New" pitchFamily="49" charset="0"/>
              </a:rPr>
              <a:t> = 0; </a:t>
            </a:r>
            <a:r>
              <a:rPr lang="en-US" sz="180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800">
                <a:latin typeface="Courier New" pitchFamily="49" charset="0"/>
                <a:cs typeface="Courier New" pitchFamily="49" charset="0"/>
              </a:rPr>
              <a:t> &lt; 32; </a:t>
            </a:r>
            <a:r>
              <a:rPr lang="en-US" sz="180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800">
                <a:latin typeface="Courier New" pitchFamily="49" charset="0"/>
                <a:cs typeface="Courier New" pitchFamily="49" charset="0"/>
              </a:rPr>
              <a:t> = i+1)</a:t>
            </a:r>
            <a:br>
              <a:rPr lang="en-US" sz="1800">
                <a:latin typeface="Courier New" pitchFamily="49" charset="0"/>
                <a:cs typeface="Courier New" pitchFamily="49" charset="0"/>
              </a:rPr>
            </a:br>
            <a:r>
              <a:rPr lang="en-US" sz="1800">
                <a:latin typeface="Courier New" pitchFamily="49" charset="0"/>
                <a:cs typeface="Courier New" pitchFamily="49" charset="0"/>
              </a:rPr>
              <a:t>  </a:t>
            </a:r>
            <a:r>
              <a:rPr lang="en-US" sz="1800" b="1">
                <a:latin typeface="Courier New" pitchFamily="49" charset="0"/>
                <a:cs typeface="Courier New" pitchFamily="49" charset="0"/>
              </a:rPr>
              <a:t>begin</a:t>
            </a:r>
            <a:br>
              <a:rPr lang="en-US" sz="1800">
                <a:latin typeface="Courier New" pitchFamily="49" charset="0"/>
                <a:cs typeface="Courier New" pitchFamily="49" charset="0"/>
              </a:rPr>
            </a:br>
            <a:r>
              <a:rPr lang="en-US" sz="1800">
                <a:latin typeface="Courier New" pitchFamily="49" charset="0"/>
                <a:cs typeface="Courier New" pitchFamily="49" charset="0"/>
              </a:rPr>
              <a:t>     Bit#(32) m   = (a[</a:t>
            </a:r>
            <a:r>
              <a:rPr lang="en-US" sz="180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800">
                <a:latin typeface="Courier New" pitchFamily="49" charset="0"/>
                <a:cs typeface="Courier New" pitchFamily="49" charset="0"/>
              </a:rPr>
              <a:t>]==0)? 0 : b;</a:t>
            </a:r>
            <a:br>
              <a:rPr lang="en-US" sz="1800">
                <a:latin typeface="Courier New" pitchFamily="49" charset="0"/>
                <a:cs typeface="Courier New" pitchFamily="49" charset="0"/>
              </a:rPr>
            </a:br>
            <a:r>
              <a:rPr lang="en-US" sz="1800">
                <a:latin typeface="Courier New" pitchFamily="49" charset="0"/>
                <a:cs typeface="Courier New" pitchFamily="49" charset="0"/>
              </a:rPr>
              <a:t>     Bit#(33) sum = </a:t>
            </a:r>
            <a:r>
              <a:rPr lang="en-US" sz="180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add32</a:t>
            </a:r>
            <a:r>
              <a:rPr lang="en-US" sz="1800">
                <a:latin typeface="Courier New" pitchFamily="49" charset="0"/>
                <a:cs typeface="Courier New" pitchFamily="49" charset="0"/>
              </a:rPr>
              <a:t>(m,tp,0);</a:t>
            </a:r>
            <a:br>
              <a:rPr lang="en-US" sz="1800">
                <a:latin typeface="Courier New" pitchFamily="49" charset="0"/>
                <a:cs typeface="Courier New" pitchFamily="49" charset="0"/>
              </a:rPr>
            </a:br>
            <a:r>
              <a:rPr lang="en-US" sz="1800">
                <a:latin typeface="Courier New" pitchFamily="49" charset="0"/>
                <a:cs typeface="Courier New" pitchFamily="49" charset="0"/>
              </a:rPr>
              <a:t>     prod[</a:t>
            </a:r>
            <a:r>
              <a:rPr lang="en-US" sz="180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800">
                <a:latin typeface="Courier New" pitchFamily="49" charset="0"/>
                <a:cs typeface="Courier New" pitchFamily="49" charset="0"/>
              </a:rPr>
              <a:t>]      = sum[0];</a:t>
            </a:r>
          </a:p>
          <a:p>
            <a:pPr marL="0">
              <a:spcBef>
                <a:spcPts val="0"/>
              </a:spcBef>
              <a:buNone/>
            </a:pPr>
            <a:r>
              <a:rPr lang="en-US" sz="1800">
                <a:latin typeface="Courier New" pitchFamily="49" charset="0"/>
                <a:cs typeface="Courier New" pitchFamily="49" charset="0"/>
              </a:rPr>
              <a:t>     </a:t>
            </a:r>
            <a:r>
              <a:rPr lang="en-US" sz="1800" err="1">
                <a:latin typeface="Courier New" pitchFamily="49" charset="0"/>
                <a:cs typeface="Courier New" pitchFamily="49" charset="0"/>
              </a:rPr>
              <a:t>tp</a:t>
            </a:r>
            <a:r>
              <a:rPr lang="en-US" sz="1800">
                <a:latin typeface="Courier New" pitchFamily="49" charset="0"/>
                <a:cs typeface="Courier New" pitchFamily="49" charset="0"/>
              </a:rPr>
              <a:t>           = sum[32:1];</a:t>
            </a:r>
          </a:p>
          <a:p>
            <a:pPr marL="0">
              <a:spcBef>
                <a:spcPts val="0"/>
              </a:spcBef>
              <a:buNone/>
            </a:pPr>
            <a:r>
              <a:rPr lang="en-US" sz="1800">
                <a:latin typeface="Courier New" pitchFamily="49" charset="0"/>
                <a:cs typeface="Courier New" pitchFamily="49" charset="0"/>
              </a:rPr>
              <a:t> </a:t>
            </a:r>
            <a:r>
              <a:rPr lang="en-US" sz="1800" b="1">
                <a:latin typeface="Courier New" pitchFamily="49" charset="0"/>
                <a:cs typeface="Courier New" pitchFamily="49" charset="0"/>
              </a:rPr>
              <a:t> end</a:t>
            </a:r>
            <a:br>
              <a:rPr lang="en-US" sz="1800">
                <a:latin typeface="Courier New" pitchFamily="49" charset="0"/>
                <a:cs typeface="Courier New" pitchFamily="49" charset="0"/>
              </a:rPr>
            </a:br>
            <a:r>
              <a:rPr lang="en-US" sz="1800">
                <a:latin typeface="Courier New" pitchFamily="49" charset="0"/>
                <a:cs typeface="Courier New" pitchFamily="49" charset="0"/>
              </a:rPr>
              <a:t>  </a:t>
            </a:r>
            <a:r>
              <a:rPr lang="en-US" sz="1800" b="1"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sz="1800">
                <a:latin typeface="Courier New" pitchFamily="49" charset="0"/>
                <a:cs typeface="Courier New" pitchFamily="49" charset="0"/>
              </a:rPr>
              <a:t> {</a:t>
            </a:r>
            <a:r>
              <a:rPr lang="en-US" sz="1800" err="1">
                <a:latin typeface="Courier New" pitchFamily="49" charset="0"/>
                <a:cs typeface="Courier New" pitchFamily="49" charset="0"/>
              </a:rPr>
              <a:t>tp,prod</a:t>
            </a:r>
            <a:r>
              <a:rPr lang="en-US" sz="1800">
                <a:latin typeface="Courier New" pitchFamily="49" charset="0"/>
                <a:cs typeface="Courier New" pitchFamily="49" charset="0"/>
              </a:rPr>
              <a:t>};</a:t>
            </a:r>
            <a:br>
              <a:rPr lang="en-US" sz="1800">
                <a:latin typeface="Courier New" pitchFamily="49" charset="0"/>
                <a:cs typeface="Courier New" pitchFamily="49" charset="0"/>
              </a:rPr>
            </a:br>
            <a:r>
              <a:rPr lang="en-US" sz="1800" b="1" err="1">
                <a:latin typeface="Courier New" pitchFamily="49" charset="0"/>
                <a:cs typeface="Courier New" pitchFamily="49" charset="0"/>
              </a:rPr>
              <a:t>endfunction</a:t>
            </a:r>
            <a:endParaRPr lang="en-US" sz="1800" b="1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3856363-9223-8E85-FA42-F90BC719BE91}"/>
              </a:ext>
            </a:extLst>
          </p:cNvPr>
          <p:cNvSpPr txBox="1"/>
          <p:nvPr/>
        </p:nvSpPr>
        <p:spPr>
          <a:xfrm>
            <a:off x="6192406" y="2515177"/>
            <a:ext cx="2190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800" dirty="0"/>
              <a:t>Combinational circuit uses 32 add32 circuits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49523FAF-247E-4A9E-B3F0-BBFC119F38E9}"/>
              </a:ext>
            </a:extLst>
          </p:cNvPr>
          <p:cNvCxnSpPr/>
          <p:nvPr/>
        </p:nvCxnSpPr>
        <p:spPr bwMode="auto">
          <a:xfrm flipH="1">
            <a:off x="5378800" y="3335965"/>
            <a:ext cx="885825" cy="90785"/>
          </a:xfrm>
          <a:prstGeom prst="straightConnector1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025BB990-C410-1D56-0FD8-D4EDAF6A442D}"/>
              </a:ext>
            </a:extLst>
          </p:cNvPr>
          <p:cNvSpPr txBox="1"/>
          <p:nvPr/>
        </p:nvSpPr>
        <p:spPr>
          <a:xfrm>
            <a:off x="855228" y="5064469"/>
            <a:ext cx="7431522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800"/>
              <a:t>We can reuse the same add32 circuit if we store the partial results in a </a:t>
            </a:r>
            <a:r>
              <a:rPr lang="en-US" sz="1800" i="1"/>
              <a:t>register</a:t>
            </a:r>
            <a:endParaRPr lang="en-US" sz="180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3EC3C74-5D81-6B6D-6E5E-614D4A8D70A8}"/>
              </a:ext>
            </a:extLst>
          </p:cNvPr>
          <p:cNvSpPr txBox="1"/>
          <p:nvPr/>
        </p:nvSpPr>
        <p:spPr>
          <a:xfrm>
            <a:off x="855228" y="5690347"/>
            <a:ext cx="604915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800">
                <a:solidFill>
                  <a:srgbClr val="FF0000"/>
                </a:solidFill>
              </a:rPr>
              <a:t>Need registers to hold a, b, </a:t>
            </a:r>
            <a:r>
              <a:rPr lang="en-US" sz="1800" err="1">
                <a:solidFill>
                  <a:srgbClr val="FF0000"/>
                </a:solidFill>
              </a:rPr>
              <a:t>tp</a:t>
            </a:r>
            <a:r>
              <a:rPr lang="en-US" sz="1800">
                <a:solidFill>
                  <a:srgbClr val="FF0000"/>
                </a:solidFill>
              </a:rPr>
              <a:t>, prod and </a:t>
            </a:r>
            <a:r>
              <a:rPr lang="en-US" sz="1800" err="1">
                <a:solidFill>
                  <a:srgbClr val="FF0000"/>
                </a:solidFill>
              </a:rPr>
              <a:t>i</a:t>
            </a:r>
            <a:endParaRPr lang="en-US" sz="180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1800">
                <a:solidFill>
                  <a:srgbClr val="FF0000"/>
                </a:solidFill>
              </a:rPr>
              <a:t>Update the registers every cycle until we are done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7F49760B-49BC-BB9F-A261-676E63D78EC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L02-</a:t>
            </a:r>
            <a:fld id="{7D3E83D8-6A0E-4416-8509-48224F3DAD15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437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4" grpId="0" animBg="1"/>
      <p:bldP spid="6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304800"/>
            <a:ext cx="8220501" cy="1143000"/>
          </a:xfrm>
        </p:spPr>
        <p:txBody>
          <a:bodyPr/>
          <a:lstStyle/>
          <a:p>
            <a:r>
              <a:rPr lang="en-US" sz="4000" dirty="0"/>
              <a:t>Combinational 32-bit multiply</a:t>
            </a:r>
          </a:p>
        </p:txBody>
      </p:sp>
      <p:sp>
        <p:nvSpPr>
          <p:cNvPr id="12" name="Content Placeholder 2"/>
          <p:cNvSpPr txBox="1">
            <a:spLocks/>
          </p:cNvSpPr>
          <p:nvPr/>
        </p:nvSpPr>
        <p:spPr bwMode="auto">
          <a:xfrm>
            <a:off x="609599" y="1606980"/>
            <a:ext cx="8160021" cy="1467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10000"/>
              <a:buFont typeface="Wingdings" pitchFamily="-96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itchFamily="-96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5000"/>
              <a:buFont typeface="Wingdings" pitchFamily="-96" charset="2"/>
              <a:buChar char="w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-96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-96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400" kern="0" dirty="0"/>
              <a:t>Long chains of gates</a:t>
            </a:r>
          </a:p>
          <a:p>
            <a:pPr lvl="1">
              <a:lnSpc>
                <a:spcPct val="100000"/>
              </a:lnSpc>
            </a:pPr>
            <a:r>
              <a:rPr lang="en-US" sz="2000" kern="0" dirty="0"/>
              <a:t>32-bit multiply has 32 ripple carry adders in sequence!</a:t>
            </a:r>
          </a:p>
          <a:p>
            <a:pPr lvl="1">
              <a:lnSpc>
                <a:spcPct val="100000"/>
              </a:lnSpc>
            </a:pPr>
            <a:r>
              <a:rPr lang="en-US" sz="2000" kern="0" dirty="0"/>
              <a:t>32-bit ripple carry adder has a 32-long chain of gates</a:t>
            </a:r>
          </a:p>
          <a:p>
            <a:pPr lvl="1">
              <a:lnSpc>
                <a:spcPct val="100000"/>
              </a:lnSpc>
            </a:pPr>
            <a:r>
              <a:rPr lang="en-US" sz="2000" kern="0" dirty="0">
                <a:solidFill>
                  <a:srgbClr val="FF0000"/>
                </a:solidFill>
              </a:rPr>
              <a:t>Total delay ? </a:t>
            </a:r>
            <a:endParaRPr lang="en-US" sz="2000" kern="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198658" y="7999566"/>
            <a:ext cx="18389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en-U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2(n-1) FAs?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764072" y="3598365"/>
            <a:ext cx="29722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>
              <a:buNone/>
            </a:pPr>
            <a:r>
              <a:rPr lang="en-US" dirty="0">
                <a:solidFill>
                  <a:srgbClr val="FF0000"/>
                </a:solidFill>
                <a:latin typeface="Comic Sans MS" panose="030F0702030302020204" pitchFamily="66" charset="0"/>
              </a:rPr>
              <a:t>2*n FA delays, not </a:t>
            </a:r>
            <a:r>
              <a:rPr lang="en-US" dirty="0" err="1">
                <a:solidFill>
                  <a:srgbClr val="FF0000"/>
                </a:solidFill>
                <a:latin typeface="Comic Sans MS" panose="030F0702030302020204" pitchFamily="66" charset="0"/>
              </a:rPr>
              <a:t>nxn</a:t>
            </a:r>
            <a:r>
              <a:rPr lang="en-US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676456" y="3627111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>
              <a:buNone/>
            </a:pPr>
            <a:r>
              <a:rPr lang="en-US" dirty="0">
                <a:solidFill>
                  <a:srgbClr val="FF0000"/>
                </a:solidFill>
                <a:latin typeface="Comic Sans MS" panose="030F0702030302020204" pitchFamily="66" charset="0"/>
              </a:rPr>
              <a:t>why?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04F636D-F380-856C-79FE-CB287F70A18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L02-</a:t>
            </a:r>
            <a:fld id="{7D3E83D8-6A0E-4416-8509-48224F3DAD15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537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2680F2-93C4-714F-D88D-088BB379AF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C5F965-FAE0-4CB8-B3A3-2D098412F3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 </a:t>
            </a:r>
            <a:br>
              <a:rPr lang="en-US" sz="4000"/>
            </a:br>
            <a:r>
              <a:rPr lang="en-US" sz="4000"/>
              <a:t>Sequential Circuit for Multiply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B814C3-40EF-AE76-86E0-0F4A69069A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0779" y="1522862"/>
            <a:ext cx="8073788" cy="4291084"/>
          </a:xfrm>
        </p:spPr>
        <p:txBody>
          <a:bodyPr>
            <a:normAutofit lnSpcReduction="10000"/>
          </a:bodyPr>
          <a:lstStyle/>
          <a:p>
            <a:pPr marL="0">
              <a:spcBef>
                <a:spcPts val="0"/>
              </a:spcBef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      Reg#(Bit#(32)) a &lt;-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mkRegU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0">
              <a:spcBef>
                <a:spcPts val="0"/>
              </a:spcBef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      Reg#(Bit#(32)) b &lt;-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mkRegU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(); </a:t>
            </a:r>
          </a:p>
          <a:p>
            <a:pPr marL="0">
              <a:spcBef>
                <a:spcPts val="0"/>
              </a:spcBef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	Reg#(Bit#(32)) prod &lt;-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mkRegU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();</a:t>
            </a:r>
            <a:br>
              <a:rPr lang="en-US" sz="2000" dirty="0">
                <a:latin typeface="Courier New" pitchFamily="49" charset="0"/>
                <a:cs typeface="Courier New" pitchFamily="49" charset="0"/>
              </a:rPr>
            </a:br>
            <a:r>
              <a:rPr lang="en-US" sz="2000" dirty="0">
                <a:latin typeface="Courier New" pitchFamily="49" charset="0"/>
                <a:cs typeface="Courier New" pitchFamily="49" charset="0"/>
              </a:rPr>
              <a:t>	Reg#(Bit#(32))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tp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&lt;-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mkReg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(0);</a:t>
            </a:r>
          </a:p>
          <a:p>
            <a:pPr marL="0">
              <a:spcBef>
                <a:spcPts val="0"/>
              </a:spcBef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	Reg#(Bit#(6)) 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&lt;-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mkReg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(32);</a:t>
            </a:r>
          </a:p>
          <a:p>
            <a:pPr marL="0">
              <a:spcBef>
                <a:spcPts val="0"/>
              </a:spcBef>
              <a:buNone/>
            </a:pPr>
            <a:br>
              <a:rPr lang="en-US" sz="2000" dirty="0">
                <a:latin typeface="Courier New" pitchFamily="49" charset="0"/>
                <a:cs typeface="Courier New" pitchFamily="49" charset="0"/>
              </a:rPr>
            </a:br>
            <a:r>
              <a:rPr lang="en-US" sz="2000" dirty="0">
                <a:latin typeface="Courier New" pitchFamily="49" charset="0"/>
                <a:cs typeface="Courier New" pitchFamily="49" charset="0"/>
              </a:rPr>
              <a:t> 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rule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mulStep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if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&lt; 32)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begin</a:t>
            </a:r>
            <a:br>
              <a:rPr lang="en-US" sz="2000" dirty="0">
                <a:latin typeface="Courier New" pitchFamily="49" charset="0"/>
                <a:cs typeface="Courier New" pitchFamily="49" charset="0"/>
              </a:rPr>
            </a:br>
            <a:r>
              <a:rPr lang="en-US" sz="2000" dirty="0">
                <a:latin typeface="Courier New" pitchFamily="49" charset="0"/>
                <a:cs typeface="Courier New" pitchFamily="49" charset="0"/>
              </a:rPr>
              <a:t>      Bit#(32) m = (a[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]==0)? 0 : b;</a:t>
            </a:r>
            <a:br>
              <a:rPr lang="en-US" sz="2000" dirty="0">
                <a:latin typeface="Courier New" pitchFamily="49" charset="0"/>
                <a:cs typeface="Courier New" pitchFamily="49" charset="0"/>
              </a:rPr>
            </a:br>
            <a:r>
              <a:rPr lang="en-US" sz="2000" dirty="0">
                <a:latin typeface="Courier New" pitchFamily="49" charset="0"/>
                <a:cs typeface="Courier New" pitchFamily="49" charset="0"/>
              </a:rPr>
              <a:t>      Bit#(33) sum = add32(m,tp,0);</a:t>
            </a:r>
            <a:br>
              <a:rPr lang="en-US" sz="2000" dirty="0">
                <a:latin typeface="Courier New" pitchFamily="49" charset="0"/>
                <a:cs typeface="Courier New" pitchFamily="49" charset="0"/>
              </a:rPr>
            </a:br>
            <a:r>
              <a:rPr lang="en-US" sz="2000" dirty="0">
                <a:latin typeface="Courier New" pitchFamily="49" charset="0"/>
                <a:cs typeface="Courier New" pitchFamily="49" charset="0"/>
              </a:rPr>
              <a:t>      prod[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] &lt;= sum[0];</a:t>
            </a:r>
            <a:br>
              <a:rPr lang="en-US" sz="2000" dirty="0">
                <a:latin typeface="Courier New" pitchFamily="49" charset="0"/>
                <a:cs typeface="Courier New" pitchFamily="49" charset="0"/>
              </a:rPr>
            </a:br>
            <a:r>
              <a:rPr lang="en-US" sz="2000" dirty="0">
                <a:latin typeface="Courier New" pitchFamily="49" charset="0"/>
                <a:cs typeface="Courier New" pitchFamily="49" charset="0"/>
              </a:rPr>
              <a:t>     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tp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&lt;= sum[32:1]; </a:t>
            </a:r>
          </a:p>
          <a:p>
            <a:pPr marL="0">
              <a:spcBef>
                <a:spcPts val="0"/>
              </a:spcBef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&lt;= i+1;</a:t>
            </a:r>
          </a:p>
          <a:p>
            <a:pPr marL="0">
              <a:spcBef>
                <a:spcPts val="0"/>
              </a:spcBef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end</a:t>
            </a:r>
            <a:br>
              <a:rPr lang="en-US" sz="2000" dirty="0">
                <a:latin typeface="Courier New" pitchFamily="49" charset="0"/>
                <a:cs typeface="Courier New" pitchFamily="49" charset="0"/>
              </a:rPr>
            </a:br>
            <a:r>
              <a:rPr lang="en-US" sz="2000" dirty="0">
                <a:latin typeface="Courier New" pitchFamily="49" charset="0"/>
                <a:cs typeface="Courier New" pitchFamily="49" charset="0"/>
              </a:rPr>
              <a:t> 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endrule</a:t>
            </a:r>
            <a:endParaRPr lang="en-US" sz="20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Right Brace 6">
            <a:extLst>
              <a:ext uri="{FF2B5EF4-FFF2-40B4-BE49-F238E27FC236}">
                <a16:creationId xmlns:a16="http://schemas.microsoft.com/office/drawing/2014/main" id="{60904051-EF6E-21C8-DC57-7B84FDE6DC7D}"/>
              </a:ext>
            </a:extLst>
          </p:cNvPr>
          <p:cNvSpPr/>
          <p:nvPr/>
        </p:nvSpPr>
        <p:spPr bwMode="auto">
          <a:xfrm>
            <a:off x="6823880" y="1555845"/>
            <a:ext cx="382137" cy="1501254"/>
          </a:xfrm>
          <a:prstGeom prst="rightBrace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itchFamily="2" charset="2"/>
              <a:buChar char="•"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8" name="Right Brace 7">
            <a:extLst>
              <a:ext uri="{FF2B5EF4-FFF2-40B4-BE49-F238E27FC236}">
                <a16:creationId xmlns:a16="http://schemas.microsoft.com/office/drawing/2014/main" id="{CFEA0A89-F22B-32DA-B757-E5608F2A2D90}"/>
              </a:ext>
            </a:extLst>
          </p:cNvPr>
          <p:cNvSpPr/>
          <p:nvPr/>
        </p:nvSpPr>
        <p:spPr bwMode="auto">
          <a:xfrm>
            <a:off x="6798858" y="3468805"/>
            <a:ext cx="434454" cy="2072185"/>
          </a:xfrm>
          <a:prstGeom prst="rightBrace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itchFamily="2" charset="2"/>
              <a:buChar char="•"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7E77805-CCDB-07D3-6EBF-CA245CFEF12A}"/>
              </a:ext>
            </a:extLst>
          </p:cNvPr>
          <p:cNvSpPr txBox="1"/>
          <p:nvPr/>
        </p:nvSpPr>
        <p:spPr>
          <a:xfrm>
            <a:off x="7233313" y="1978925"/>
            <a:ext cx="16786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/>
              <a:t>state elements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F2F4ECE-38D9-03A0-7C21-6D9E587104DC}"/>
              </a:ext>
            </a:extLst>
          </p:cNvPr>
          <p:cNvSpPr txBox="1"/>
          <p:nvPr/>
        </p:nvSpPr>
        <p:spPr>
          <a:xfrm>
            <a:off x="7262883" y="3837289"/>
            <a:ext cx="167867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/>
              <a:t>a rule to describe the dynamic behavior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DBFC1FC-3FF9-37D9-B9CE-1782B2F14C1D}"/>
              </a:ext>
            </a:extLst>
          </p:cNvPr>
          <p:cNvSpPr txBox="1"/>
          <p:nvPr/>
        </p:nvSpPr>
        <p:spPr>
          <a:xfrm>
            <a:off x="5210175" y="5638800"/>
            <a:ext cx="2540959" cy="92333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800">
                <a:latin typeface="Comic Sans MS" pitchFamily="66" charset="0"/>
              </a:rPr>
              <a:t>So that the rule has no effect until </a:t>
            </a:r>
            <a:r>
              <a:rPr lang="en-US" sz="1800" err="1">
                <a:latin typeface="Comic Sans MS" pitchFamily="66" charset="0"/>
                <a:cs typeface="Courier New" pitchFamily="49" charset="0"/>
              </a:rPr>
              <a:t>i</a:t>
            </a:r>
            <a:r>
              <a:rPr lang="en-US" sz="1800">
                <a:latin typeface="Comic Sans MS" pitchFamily="66" charset="0"/>
              </a:rPr>
              <a:t> is set to some other value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A202AE3D-73E8-0191-5070-CE912E0EF793}"/>
              </a:ext>
            </a:extLst>
          </p:cNvPr>
          <p:cNvCxnSpPr>
            <a:stCxn id="11" idx="0"/>
          </p:cNvCxnSpPr>
          <p:nvPr/>
        </p:nvCxnSpPr>
        <p:spPr bwMode="auto">
          <a:xfrm flipH="1" flipV="1">
            <a:off x="5800727" y="3076576"/>
            <a:ext cx="679928" cy="2562224"/>
          </a:xfrm>
          <a:prstGeom prst="straightConnector1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EC06A0E3-F79E-BBE2-D4E1-132D39207C35}"/>
              </a:ext>
            </a:extLst>
          </p:cNvPr>
          <p:cNvSpPr txBox="1"/>
          <p:nvPr/>
        </p:nvSpPr>
        <p:spPr>
          <a:xfrm>
            <a:off x="2392326" y="5472601"/>
            <a:ext cx="1977655" cy="1089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800">
                <a:latin typeface="Comic Sans MS" pitchFamily="66" charset="0"/>
              </a:rPr>
              <a:t>similar to the loop body in the combinational version</a:t>
            </a:r>
          </a:p>
        </p:txBody>
      </p:sp>
      <p:sp>
        <p:nvSpPr>
          <p:cNvPr id="17" name="Freeform 16">
            <a:extLst>
              <a:ext uri="{FF2B5EF4-FFF2-40B4-BE49-F238E27FC236}">
                <a16:creationId xmlns:a16="http://schemas.microsoft.com/office/drawing/2014/main" id="{36C672FC-8D6D-4C96-0B24-49B23CB21411}"/>
              </a:ext>
            </a:extLst>
          </p:cNvPr>
          <p:cNvSpPr/>
          <p:nvPr/>
        </p:nvSpPr>
        <p:spPr bwMode="auto">
          <a:xfrm>
            <a:off x="1180214" y="3765755"/>
            <a:ext cx="5380074" cy="1641987"/>
          </a:xfrm>
          <a:custGeom>
            <a:avLst/>
            <a:gdLst>
              <a:gd name="connsiteX0" fmla="*/ 1626781 w 5380074"/>
              <a:gd name="connsiteY0" fmla="*/ 1903228 h 1967023"/>
              <a:gd name="connsiteX1" fmla="*/ 1552353 w 5380074"/>
              <a:gd name="connsiteY1" fmla="*/ 1828800 h 1967023"/>
              <a:gd name="connsiteX2" fmla="*/ 1531088 w 5380074"/>
              <a:gd name="connsiteY2" fmla="*/ 1796902 h 1967023"/>
              <a:gd name="connsiteX3" fmla="*/ 1488558 w 5380074"/>
              <a:gd name="connsiteY3" fmla="*/ 1765005 h 1967023"/>
              <a:gd name="connsiteX4" fmla="*/ 1435395 w 5380074"/>
              <a:gd name="connsiteY4" fmla="*/ 1722474 h 1967023"/>
              <a:gd name="connsiteX5" fmla="*/ 1318437 w 5380074"/>
              <a:gd name="connsiteY5" fmla="*/ 1679944 h 1967023"/>
              <a:gd name="connsiteX6" fmla="*/ 1275907 w 5380074"/>
              <a:gd name="connsiteY6" fmla="*/ 1669312 h 1967023"/>
              <a:gd name="connsiteX7" fmla="*/ 499730 w 5380074"/>
              <a:gd name="connsiteY7" fmla="*/ 1658679 h 1967023"/>
              <a:gd name="connsiteX8" fmla="*/ 425302 w 5380074"/>
              <a:gd name="connsiteY8" fmla="*/ 1648046 h 1967023"/>
              <a:gd name="connsiteX9" fmla="*/ 276446 w 5380074"/>
              <a:gd name="connsiteY9" fmla="*/ 1626781 h 1967023"/>
              <a:gd name="connsiteX10" fmla="*/ 244549 w 5380074"/>
              <a:gd name="connsiteY10" fmla="*/ 1616149 h 1967023"/>
              <a:gd name="connsiteX11" fmla="*/ 170121 w 5380074"/>
              <a:gd name="connsiteY11" fmla="*/ 1594884 h 1967023"/>
              <a:gd name="connsiteX12" fmla="*/ 148856 w 5380074"/>
              <a:gd name="connsiteY12" fmla="*/ 1573618 h 1967023"/>
              <a:gd name="connsiteX13" fmla="*/ 106326 w 5380074"/>
              <a:gd name="connsiteY13" fmla="*/ 1509823 h 1967023"/>
              <a:gd name="connsiteX14" fmla="*/ 63795 w 5380074"/>
              <a:gd name="connsiteY14" fmla="*/ 1456660 h 1967023"/>
              <a:gd name="connsiteX15" fmla="*/ 53163 w 5380074"/>
              <a:gd name="connsiteY15" fmla="*/ 1414130 h 1967023"/>
              <a:gd name="connsiteX16" fmla="*/ 31898 w 5380074"/>
              <a:gd name="connsiteY16" fmla="*/ 1350335 h 1967023"/>
              <a:gd name="connsiteX17" fmla="*/ 10633 w 5380074"/>
              <a:gd name="connsiteY17" fmla="*/ 1275907 h 1967023"/>
              <a:gd name="connsiteX18" fmla="*/ 0 w 5380074"/>
              <a:gd name="connsiteY18" fmla="*/ 1233377 h 1967023"/>
              <a:gd name="connsiteX19" fmla="*/ 10633 w 5380074"/>
              <a:gd name="connsiteY19" fmla="*/ 797442 h 1967023"/>
              <a:gd name="connsiteX20" fmla="*/ 31898 w 5380074"/>
              <a:gd name="connsiteY20" fmla="*/ 712381 h 1967023"/>
              <a:gd name="connsiteX21" fmla="*/ 53163 w 5380074"/>
              <a:gd name="connsiteY21" fmla="*/ 680484 h 1967023"/>
              <a:gd name="connsiteX22" fmla="*/ 63795 w 5380074"/>
              <a:gd name="connsiteY22" fmla="*/ 637953 h 1967023"/>
              <a:gd name="connsiteX23" fmla="*/ 106326 w 5380074"/>
              <a:gd name="connsiteY23" fmla="*/ 542260 h 1967023"/>
              <a:gd name="connsiteX24" fmla="*/ 127591 w 5380074"/>
              <a:gd name="connsiteY24" fmla="*/ 446567 h 1967023"/>
              <a:gd name="connsiteX25" fmla="*/ 148856 w 5380074"/>
              <a:gd name="connsiteY25" fmla="*/ 382772 h 1967023"/>
              <a:gd name="connsiteX26" fmla="*/ 159488 w 5380074"/>
              <a:gd name="connsiteY26" fmla="*/ 340242 h 1967023"/>
              <a:gd name="connsiteX27" fmla="*/ 180753 w 5380074"/>
              <a:gd name="connsiteY27" fmla="*/ 297712 h 1967023"/>
              <a:gd name="connsiteX28" fmla="*/ 212651 w 5380074"/>
              <a:gd name="connsiteY28" fmla="*/ 191386 h 1967023"/>
              <a:gd name="connsiteX29" fmla="*/ 244549 w 5380074"/>
              <a:gd name="connsiteY29" fmla="*/ 170121 h 1967023"/>
              <a:gd name="connsiteX30" fmla="*/ 265814 w 5380074"/>
              <a:gd name="connsiteY30" fmla="*/ 138223 h 1967023"/>
              <a:gd name="connsiteX31" fmla="*/ 287079 w 5380074"/>
              <a:gd name="connsiteY31" fmla="*/ 95693 h 1967023"/>
              <a:gd name="connsiteX32" fmla="*/ 318977 w 5380074"/>
              <a:gd name="connsiteY32" fmla="*/ 63795 h 1967023"/>
              <a:gd name="connsiteX33" fmla="*/ 340242 w 5380074"/>
              <a:gd name="connsiteY33" fmla="*/ 31898 h 1967023"/>
              <a:gd name="connsiteX34" fmla="*/ 372139 w 5380074"/>
              <a:gd name="connsiteY34" fmla="*/ 21265 h 1967023"/>
              <a:gd name="connsiteX35" fmla="*/ 414670 w 5380074"/>
              <a:gd name="connsiteY35" fmla="*/ 0 h 1967023"/>
              <a:gd name="connsiteX36" fmla="*/ 1127051 w 5380074"/>
              <a:gd name="connsiteY36" fmla="*/ 10632 h 1967023"/>
              <a:gd name="connsiteX37" fmla="*/ 1180214 w 5380074"/>
              <a:gd name="connsiteY37" fmla="*/ 21265 h 1967023"/>
              <a:gd name="connsiteX38" fmla="*/ 1775637 w 5380074"/>
              <a:gd name="connsiteY38" fmla="*/ 10632 h 1967023"/>
              <a:gd name="connsiteX39" fmla="*/ 2456121 w 5380074"/>
              <a:gd name="connsiteY39" fmla="*/ 21265 h 1967023"/>
              <a:gd name="connsiteX40" fmla="*/ 2679405 w 5380074"/>
              <a:gd name="connsiteY40" fmla="*/ 31898 h 1967023"/>
              <a:gd name="connsiteX41" fmla="*/ 4742121 w 5380074"/>
              <a:gd name="connsiteY41" fmla="*/ 42530 h 1967023"/>
              <a:gd name="connsiteX42" fmla="*/ 4954772 w 5380074"/>
              <a:gd name="connsiteY42" fmla="*/ 53163 h 1967023"/>
              <a:gd name="connsiteX43" fmla="*/ 4986670 w 5380074"/>
              <a:gd name="connsiteY43" fmla="*/ 63795 h 1967023"/>
              <a:gd name="connsiteX44" fmla="*/ 5071730 w 5380074"/>
              <a:gd name="connsiteY44" fmla="*/ 85060 h 1967023"/>
              <a:gd name="connsiteX45" fmla="*/ 5135526 w 5380074"/>
              <a:gd name="connsiteY45" fmla="*/ 106325 h 1967023"/>
              <a:gd name="connsiteX46" fmla="*/ 5188688 w 5380074"/>
              <a:gd name="connsiteY46" fmla="*/ 127591 h 1967023"/>
              <a:gd name="connsiteX47" fmla="*/ 5263116 w 5380074"/>
              <a:gd name="connsiteY47" fmla="*/ 148856 h 1967023"/>
              <a:gd name="connsiteX48" fmla="*/ 5295014 w 5380074"/>
              <a:gd name="connsiteY48" fmla="*/ 170121 h 1967023"/>
              <a:gd name="connsiteX49" fmla="*/ 5316279 w 5380074"/>
              <a:gd name="connsiteY49" fmla="*/ 202018 h 1967023"/>
              <a:gd name="connsiteX50" fmla="*/ 5337544 w 5380074"/>
              <a:gd name="connsiteY50" fmla="*/ 223284 h 1967023"/>
              <a:gd name="connsiteX51" fmla="*/ 5358809 w 5380074"/>
              <a:gd name="connsiteY51" fmla="*/ 287079 h 1967023"/>
              <a:gd name="connsiteX52" fmla="*/ 5369442 w 5380074"/>
              <a:gd name="connsiteY52" fmla="*/ 318977 h 1967023"/>
              <a:gd name="connsiteX53" fmla="*/ 5380074 w 5380074"/>
              <a:gd name="connsiteY53" fmla="*/ 350874 h 1967023"/>
              <a:gd name="connsiteX54" fmla="*/ 5369442 w 5380074"/>
              <a:gd name="connsiteY54" fmla="*/ 499730 h 1967023"/>
              <a:gd name="connsiteX55" fmla="*/ 5358809 w 5380074"/>
              <a:gd name="connsiteY55" fmla="*/ 531628 h 1967023"/>
              <a:gd name="connsiteX56" fmla="*/ 5337544 w 5380074"/>
              <a:gd name="connsiteY56" fmla="*/ 584791 h 1967023"/>
              <a:gd name="connsiteX57" fmla="*/ 5305646 w 5380074"/>
              <a:gd name="connsiteY57" fmla="*/ 616688 h 1967023"/>
              <a:gd name="connsiteX58" fmla="*/ 5263116 w 5380074"/>
              <a:gd name="connsiteY58" fmla="*/ 680484 h 1967023"/>
              <a:gd name="connsiteX59" fmla="*/ 5178056 w 5380074"/>
              <a:gd name="connsiteY59" fmla="*/ 754912 h 1967023"/>
              <a:gd name="connsiteX60" fmla="*/ 5114260 w 5380074"/>
              <a:gd name="connsiteY60" fmla="*/ 818707 h 1967023"/>
              <a:gd name="connsiteX61" fmla="*/ 5061098 w 5380074"/>
              <a:gd name="connsiteY61" fmla="*/ 882502 h 1967023"/>
              <a:gd name="connsiteX62" fmla="*/ 5029200 w 5380074"/>
              <a:gd name="connsiteY62" fmla="*/ 903767 h 1967023"/>
              <a:gd name="connsiteX63" fmla="*/ 4954772 w 5380074"/>
              <a:gd name="connsiteY63" fmla="*/ 978195 h 1967023"/>
              <a:gd name="connsiteX64" fmla="*/ 4922874 w 5380074"/>
              <a:gd name="connsiteY64" fmla="*/ 1020725 h 1967023"/>
              <a:gd name="connsiteX65" fmla="*/ 4890977 w 5380074"/>
              <a:gd name="connsiteY65" fmla="*/ 1031358 h 1967023"/>
              <a:gd name="connsiteX66" fmla="*/ 4816549 w 5380074"/>
              <a:gd name="connsiteY66" fmla="*/ 1084521 h 1967023"/>
              <a:gd name="connsiteX67" fmla="*/ 4774019 w 5380074"/>
              <a:gd name="connsiteY67" fmla="*/ 1105786 h 1967023"/>
              <a:gd name="connsiteX68" fmla="*/ 4678326 w 5380074"/>
              <a:gd name="connsiteY68" fmla="*/ 1127051 h 1967023"/>
              <a:gd name="connsiteX69" fmla="*/ 4338084 w 5380074"/>
              <a:gd name="connsiteY69" fmla="*/ 1148316 h 1967023"/>
              <a:gd name="connsiteX70" fmla="*/ 4231758 w 5380074"/>
              <a:gd name="connsiteY70" fmla="*/ 1180214 h 1967023"/>
              <a:gd name="connsiteX71" fmla="*/ 4114800 w 5380074"/>
              <a:gd name="connsiteY71" fmla="*/ 1201479 h 1967023"/>
              <a:gd name="connsiteX72" fmla="*/ 3997842 w 5380074"/>
              <a:gd name="connsiteY72" fmla="*/ 1222744 h 1967023"/>
              <a:gd name="connsiteX73" fmla="*/ 3859619 w 5380074"/>
              <a:gd name="connsiteY73" fmla="*/ 1233377 h 1967023"/>
              <a:gd name="connsiteX74" fmla="*/ 3657600 w 5380074"/>
              <a:gd name="connsiteY74" fmla="*/ 1265274 h 1967023"/>
              <a:gd name="connsiteX75" fmla="*/ 3338623 w 5380074"/>
              <a:gd name="connsiteY75" fmla="*/ 1286539 h 1967023"/>
              <a:gd name="connsiteX76" fmla="*/ 3189767 w 5380074"/>
              <a:gd name="connsiteY76" fmla="*/ 1307805 h 1967023"/>
              <a:gd name="connsiteX77" fmla="*/ 2934586 w 5380074"/>
              <a:gd name="connsiteY77" fmla="*/ 1339702 h 1967023"/>
              <a:gd name="connsiteX78" fmla="*/ 2870791 w 5380074"/>
              <a:gd name="connsiteY78" fmla="*/ 1371600 h 1967023"/>
              <a:gd name="connsiteX79" fmla="*/ 2828260 w 5380074"/>
              <a:gd name="connsiteY79" fmla="*/ 1382232 h 1967023"/>
              <a:gd name="connsiteX80" fmla="*/ 2796363 w 5380074"/>
              <a:gd name="connsiteY80" fmla="*/ 1392865 h 1967023"/>
              <a:gd name="connsiteX81" fmla="*/ 2668772 w 5380074"/>
              <a:gd name="connsiteY81" fmla="*/ 1414130 h 1967023"/>
              <a:gd name="connsiteX82" fmla="*/ 2626242 w 5380074"/>
              <a:gd name="connsiteY82" fmla="*/ 1424763 h 1967023"/>
              <a:gd name="connsiteX83" fmla="*/ 2488019 w 5380074"/>
              <a:gd name="connsiteY83" fmla="*/ 1446028 h 1967023"/>
              <a:gd name="connsiteX84" fmla="*/ 2232837 w 5380074"/>
              <a:gd name="connsiteY84" fmla="*/ 1456660 h 1967023"/>
              <a:gd name="connsiteX85" fmla="*/ 2169042 w 5380074"/>
              <a:gd name="connsiteY85" fmla="*/ 1488558 h 1967023"/>
              <a:gd name="connsiteX86" fmla="*/ 2137144 w 5380074"/>
              <a:gd name="connsiteY86" fmla="*/ 1499191 h 1967023"/>
              <a:gd name="connsiteX87" fmla="*/ 2105246 w 5380074"/>
              <a:gd name="connsiteY87" fmla="*/ 1520456 h 1967023"/>
              <a:gd name="connsiteX88" fmla="*/ 2009553 w 5380074"/>
              <a:gd name="connsiteY88" fmla="*/ 1552353 h 1967023"/>
              <a:gd name="connsiteX89" fmla="*/ 1967023 w 5380074"/>
              <a:gd name="connsiteY89" fmla="*/ 1584251 h 1967023"/>
              <a:gd name="connsiteX90" fmla="*/ 1924493 w 5380074"/>
              <a:gd name="connsiteY90" fmla="*/ 1594884 h 1967023"/>
              <a:gd name="connsiteX91" fmla="*/ 1850065 w 5380074"/>
              <a:gd name="connsiteY91" fmla="*/ 1637414 h 1967023"/>
              <a:gd name="connsiteX92" fmla="*/ 1818167 w 5380074"/>
              <a:gd name="connsiteY92" fmla="*/ 1669312 h 1967023"/>
              <a:gd name="connsiteX93" fmla="*/ 1786270 w 5380074"/>
              <a:gd name="connsiteY93" fmla="*/ 1690577 h 1967023"/>
              <a:gd name="connsiteX94" fmla="*/ 1754372 w 5380074"/>
              <a:gd name="connsiteY94" fmla="*/ 1722474 h 1967023"/>
              <a:gd name="connsiteX95" fmla="*/ 1722474 w 5380074"/>
              <a:gd name="connsiteY95" fmla="*/ 1733107 h 1967023"/>
              <a:gd name="connsiteX96" fmla="*/ 1701209 w 5380074"/>
              <a:gd name="connsiteY96" fmla="*/ 1765005 h 1967023"/>
              <a:gd name="connsiteX97" fmla="*/ 1669312 w 5380074"/>
              <a:gd name="connsiteY97" fmla="*/ 1796902 h 1967023"/>
              <a:gd name="connsiteX98" fmla="*/ 1637414 w 5380074"/>
              <a:gd name="connsiteY98" fmla="*/ 1892595 h 1967023"/>
              <a:gd name="connsiteX99" fmla="*/ 1626781 w 5380074"/>
              <a:gd name="connsiteY99" fmla="*/ 1924493 h 1967023"/>
              <a:gd name="connsiteX100" fmla="*/ 1605516 w 5380074"/>
              <a:gd name="connsiteY100" fmla="*/ 1956391 h 1967023"/>
              <a:gd name="connsiteX101" fmla="*/ 1616149 w 5380074"/>
              <a:gd name="connsiteY101" fmla="*/ 1967023 h 19670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5380074" h="1967023">
                <a:moveTo>
                  <a:pt x="1626781" y="1903228"/>
                </a:moveTo>
                <a:cubicBezTo>
                  <a:pt x="1601972" y="1878419"/>
                  <a:pt x="1571815" y="1857993"/>
                  <a:pt x="1552353" y="1828800"/>
                </a:cubicBezTo>
                <a:cubicBezTo>
                  <a:pt x="1545265" y="1818167"/>
                  <a:pt x="1540124" y="1805938"/>
                  <a:pt x="1531088" y="1796902"/>
                </a:cubicBezTo>
                <a:cubicBezTo>
                  <a:pt x="1518558" y="1784372"/>
                  <a:pt x="1502171" y="1776350"/>
                  <a:pt x="1488558" y="1765005"/>
                </a:cubicBezTo>
                <a:cubicBezTo>
                  <a:pt x="1427953" y="1714500"/>
                  <a:pt x="1514264" y="1775053"/>
                  <a:pt x="1435395" y="1722474"/>
                </a:cubicBezTo>
                <a:cubicBezTo>
                  <a:pt x="1394957" y="1661818"/>
                  <a:pt x="1430271" y="1697149"/>
                  <a:pt x="1318437" y="1679944"/>
                </a:cubicBezTo>
                <a:cubicBezTo>
                  <a:pt x="1303994" y="1677722"/>
                  <a:pt x="1290515" y="1669691"/>
                  <a:pt x="1275907" y="1669312"/>
                </a:cubicBezTo>
                <a:cubicBezTo>
                  <a:pt x="1017244" y="1662594"/>
                  <a:pt x="758456" y="1662223"/>
                  <a:pt x="499730" y="1658679"/>
                </a:cubicBezTo>
                <a:lnTo>
                  <a:pt x="425302" y="1648046"/>
                </a:lnTo>
                <a:cubicBezTo>
                  <a:pt x="385050" y="1642679"/>
                  <a:pt x="318480" y="1636122"/>
                  <a:pt x="276446" y="1626781"/>
                </a:cubicBezTo>
                <a:cubicBezTo>
                  <a:pt x="265505" y="1624350"/>
                  <a:pt x="255325" y="1619228"/>
                  <a:pt x="244549" y="1616149"/>
                </a:cubicBezTo>
                <a:cubicBezTo>
                  <a:pt x="151085" y="1589445"/>
                  <a:pt x="246607" y="1620378"/>
                  <a:pt x="170121" y="1594884"/>
                </a:cubicBezTo>
                <a:cubicBezTo>
                  <a:pt x="163033" y="1587795"/>
                  <a:pt x="154871" y="1581638"/>
                  <a:pt x="148856" y="1573618"/>
                </a:cubicBezTo>
                <a:cubicBezTo>
                  <a:pt x="133522" y="1553172"/>
                  <a:pt x="124398" y="1527894"/>
                  <a:pt x="106326" y="1509823"/>
                </a:cubicBezTo>
                <a:cubicBezTo>
                  <a:pt x="76024" y="1479522"/>
                  <a:pt x="90621" y="1496899"/>
                  <a:pt x="63795" y="1456660"/>
                </a:cubicBezTo>
                <a:cubicBezTo>
                  <a:pt x="60251" y="1442483"/>
                  <a:pt x="57362" y="1428127"/>
                  <a:pt x="53163" y="1414130"/>
                </a:cubicBezTo>
                <a:cubicBezTo>
                  <a:pt x="46722" y="1392660"/>
                  <a:pt x="37335" y="1372081"/>
                  <a:pt x="31898" y="1350335"/>
                </a:cubicBezTo>
                <a:cubicBezTo>
                  <a:pt x="-1342" y="1217380"/>
                  <a:pt x="41140" y="1382682"/>
                  <a:pt x="10633" y="1275907"/>
                </a:cubicBezTo>
                <a:cubicBezTo>
                  <a:pt x="6619" y="1261856"/>
                  <a:pt x="3544" y="1247554"/>
                  <a:pt x="0" y="1233377"/>
                </a:cubicBezTo>
                <a:cubicBezTo>
                  <a:pt x="3544" y="1088065"/>
                  <a:pt x="4319" y="942660"/>
                  <a:pt x="10633" y="797442"/>
                </a:cubicBezTo>
                <a:cubicBezTo>
                  <a:pt x="11211" y="784151"/>
                  <a:pt x="23148" y="729880"/>
                  <a:pt x="31898" y="712381"/>
                </a:cubicBezTo>
                <a:cubicBezTo>
                  <a:pt x="37613" y="700952"/>
                  <a:pt x="46075" y="691116"/>
                  <a:pt x="53163" y="680484"/>
                </a:cubicBezTo>
                <a:cubicBezTo>
                  <a:pt x="56707" y="666307"/>
                  <a:pt x="58039" y="651385"/>
                  <a:pt x="63795" y="637953"/>
                </a:cubicBezTo>
                <a:cubicBezTo>
                  <a:pt x="97204" y="559996"/>
                  <a:pt x="81527" y="666259"/>
                  <a:pt x="106326" y="542260"/>
                </a:cubicBezTo>
                <a:cubicBezTo>
                  <a:pt x="112398" y="511900"/>
                  <a:pt x="118580" y="476604"/>
                  <a:pt x="127591" y="446567"/>
                </a:cubicBezTo>
                <a:cubicBezTo>
                  <a:pt x="134032" y="425097"/>
                  <a:pt x="143420" y="404518"/>
                  <a:pt x="148856" y="382772"/>
                </a:cubicBezTo>
                <a:cubicBezTo>
                  <a:pt x="152400" y="368595"/>
                  <a:pt x="154357" y="353925"/>
                  <a:pt x="159488" y="340242"/>
                </a:cubicBezTo>
                <a:cubicBezTo>
                  <a:pt x="165053" y="325401"/>
                  <a:pt x="175188" y="312553"/>
                  <a:pt x="180753" y="297712"/>
                </a:cubicBezTo>
                <a:cubicBezTo>
                  <a:pt x="187846" y="278797"/>
                  <a:pt x="200534" y="199464"/>
                  <a:pt x="212651" y="191386"/>
                </a:cubicBezTo>
                <a:lnTo>
                  <a:pt x="244549" y="170121"/>
                </a:lnTo>
                <a:cubicBezTo>
                  <a:pt x="251637" y="159488"/>
                  <a:pt x="259474" y="149318"/>
                  <a:pt x="265814" y="138223"/>
                </a:cubicBezTo>
                <a:cubicBezTo>
                  <a:pt x="273678" y="124461"/>
                  <a:pt x="277866" y="108591"/>
                  <a:pt x="287079" y="95693"/>
                </a:cubicBezTo>
                <a:cubicBezTo>
                  <a:pt x="295819" y="83457"/>
                  <a:pt x="309351" y="75347"/>
                  <a:pt x="318977" y="63795"/>
                </a:cubicBezTo>
                <a:cubicBezTo>
                  <a:pt x="327158" y="53978"/>
                  <a:pt x="330264" y="39881"/>
                  <a:pt x="340242" y="31898"/>
                </a:cubicBezTo>
                <a:cubicBezTo>
                  <a:pt x="348994" y="24897"/>
                  <a:pt x="361838" y="25680"/>
                  <a:pt x="372139" y="21265"/>
                </a:cubicBezTo>
                <a:cubicBezTo>
                  <a:pt x="386708" y="15021"/>
                  <a:pt x="400493" y="7088"/>
                  <a:pt x="414670" y="0"/>
                </a:cubicBezTo>
                <a:lnTo>
                  <a:pt x="1127051" y="10632"/>
                </a:lnTo>
                <a:cubicBezTo>
                  <a:pt x="1145116" y="11134"/>
                  <a:pt x="1162142" y="21265"/>
                  <a:pt x="1180214" y="21265"/>
                </a:cubicBezTo>
                <a:cubicBezTo>
                  <a:pt x="1378720" y="21265"/>
                  <a:pt x="1577163" y="14176"/>
                  <a:pt x="1775637" y="10632"/>
                </a:cubicBezTo>
                <a:lnTo>
                  <a:pt x="2456121" y="21265"/>
                </a:lnTo>
                <a:cubicBezTo>
                  <a:pt x="2530613" y="23018"/>
                  <a:pt x="2604896" y="31205"/>
                  <a:pt x="2679405" y="31898"/>
                </a:cubicBezTo>
                <a:lnTo>
                  <a:pt x="4742121" y="42530"/>
                </a:lnTo>
                <a:cubicBezTo>
                  <a:pt x="4813005" y="46074"/>
                  <a:pt x="4884067" y="47015"/>
                  <a:pt x="4954772" y="53163"/>
                </a:cubicBezTo>
                <a:cubicBezTo>
                  <a:pt x="4965938" y="54134"/>
                  <a:pt x="4975857" y="60846"/>
                  <a:pt x="4986670" y="63795"/>
                </a:cubicBezTo>
                <a:cubicBezTo>
                  <a:pt x="5014866" y="71485"/>
                  <a:pt x="5044004" y="75818"/>
                  <a:pt x="5071730" y="85060"/>
                </a:cubicBezTo>
                <a:cubicBezTo>
                  <a:pt x="5092995" y="92148"/>
                  <a:pt x="5114460" y="98664"/>
                  <a:pt x="5135526" y="106325"/>
                </a:cubicBezTo>
                <a:cubicBezTo>
                  <a:pt x="5153463" y="112848"/>
                  <a:pt x="5170582" y="121555"/>
                  <a:pt x="5188688" y="127591"/>
                </a:cubicBezTo>
                <a:cubicBezTo>
                  <a:pt x="5209140" y="134409"/>
                  <a:pt x="5242628" y="138612"/>
                  <a:pt x="5263116" y="148856"/>
                </a:cubicBezTo>
                <a:cubicBezTo>
                  <a:pt x="5274546" y="154571"/>
                  <a:pt x="5284381" y="163033"/>
                  <a:pt x="5295014" y="170121"/>
                </a:cubicBezTo>
                <a:cubicBezTo>
                  <a:pt x="5302102" y="180753"/>
                  <a:pt x="5308296" y="192040"/>
                  <a:pt x="5316279" y="202018"/>
                </a:cubicBezTo>
                <a:cubicBezTo>
                  <a:pt x="5322541" y="209846"/>
                  <a:pt x="5333061" y="214318"/>
                  <a:pt x="5337544" y="223284"/>
                </a:cubicBezTo>
                <a:cubicBezTo>
                  <a:pt x="5347568" y="243333"/>
                  <a:pt x="5351721" y="265814"/>
                  <a:pt x="5358809" y="287079"/>
                </a:cubicBezTo>
                <a:lnTo>
                  <a:pt x="5369442" y="318977"/>
                </a:lnTo>
                <a:lnTo>
                  <a:pt x="5380074" y="350874"/>
                </a:lnTo>
                <a:cubicBezTo>
                  <a:pt x="5376530" y="400493"/>
                  <a:pt x="5375254" y="450326"/>
                  <a:pt x="5369442" y="499730"/>
                </a:cubicBezTo>
                <a:cubicBezTo>
                  <a:pt x="5368132" y="510861"/>
                  <a:pt x="5362744" y="521134"/>
                  <a:pt x="5358809" y="531628"/>
                </a:cubicBezTo>
                <a:cubicBezTo>
                  <a:pt x="5352107" y="549499"/>
                  <a:pt x="5347660" y="568606"/>
                  <a:pt x="5337544" y="584791"/>
                </a:cubicBezTo>
                <a:cubicBezTo>
                  <a:pt x="5329575" y="597542"/>
                  <a:pt x="5314878" y="604819"/>
                  <a:pt x="5305646" y="616688"/>
                </a:cubicBezTo>
                <a:cubicBezTo>
                  <a:pt x="5289955" y="636862"/>
                  <a:pt x="5281188" y="662412"/>
                  <a:pt x="5263116" y="680484"/>
                </a:cubicBezTo>
                <a:cubicBezTo>
                  <a:pt x="5200917" y="742682"/>
                  <a:pt x="5230805" y="719744"/>
                  <a:pt x="5178056" y="754912"/>
                </a:cubicBezTo>
                <a:cubicBezTo>
                  <a:pt x="5140620" y="811065"/>
                  <a:pt x="5175808" y="765951"/>
                  <a:pt x="5114260" y="818707"/>
                </a:cubicBezTo>
                <a:cubicBezTo>
                  <a:pt x="4992321" y="923227"/>
                  <a:pt x="5159545" y="784057"/>
                  <a:pt x="5061098" y="882502"/>
                </a:cubicBezTo>
                <a:cubicBezTo>
                  <a:pt x="5052062" y="891538"/>
                  <a:pt x="5038698" y="895218"/>
                  <a:pt x="5029200" y="903767"/>
                </a:cubicBezTo>
                <a:cubicBezTo>
                  <a:pt x="5003121" y="927238"/>
                  <a:pt x="4975824" y="950127"/>
                  <a:pt x="4954772" y="978195"/>
                </a:cubicBezTo>
                <a:cubicBezTo>
                  <a:pt x="4944139" y="992372"/>
                  <a:pt x="4936488" y="1009380"/>
                  <a:pt x="4922874" y="1020725"/>
                </a:cubicBezTo>
                <a:cubicBezTo>
                  <a:pt x="4914264" y="1027900"/>
                  <a:pt x="4901609" y="1027814"/>
                  <a:pt x="4890977" y="1031358"/>
                </a:cubicBezTo>
                <a:cubicBezTo>
                  <a:pt x="4872725" y="1045047"/>
                  <a:pt x="4838312" y="1072085"/>
                  <a:pt x="4816549" y="1084521"/>
                </a:cubicBezTo>
                <a:cubicBezTo>
                  <a:pt x="4802787" y="1092385"/>
                  <a:pt x="4788587" y="1099542"/>
                  <a:pt x="4774019" y="1105786"/>
                </a:cubicBezTo>
                <a:cubicBezTo>
                  <a:pt x="4741636" y="1119664"/>
                  <a:pt x="4714768" y="1121444"/>
                  <a:pt x="4678326" y="1127051"/>
                </a:cubicBezTo>
                <a:cubicBezTo>
                  <a:pt x="4531771" y="1149599"/>
                  <a:pt x="4573537" y="1138898"/>
                  <a:pt x="4338084" y="1148316"/>
                </a:cubicBezTo>
                <a:cubicBezTo>
                  <a:pt x="4199967" y="1175940"/>
                  <a:pt x="4371656" y="1138246"/>
                  <a:pt x="4231758" y="1180214"/>
                </a:cubicBezTo>
                <a:cubicBezTo>
                  <a:pt x="4211564" y="1186272"/>
                  <a:pt x="4131873" y="1198375"/>
                  <a:pt x="4114800" y="1201479"/>
                </a:cubicBezTo>
                <a:cubicBezTo>
                  <a:pt x="4077720" y="1208221"/>
                  <a:pt x="4035060" y="1218826"/>
                  <a:pt x="3997842" y="1222744"/>
                </a:cubicBezTo>
                <a:cubicBezTo>
                  <a:pt x="3951885" y="1227582"/>
                  <a:pt x="3905693" y="1229833"/>
                  <a:pt x="3859619" y="1233377"/>
                </a:cubicBezTo>
                <a:cubicBezTo>
                  <a:pt x="3830646" y="1238206"/>
                  <a:pt x="3703023" y="1260493"/>
                  <a:pt x="3657600" y="1265274"/>
                </a:cubicBezTo>
                <a:cubicBezTo>
                  <a:pt x="3550698" y="1276527"/>
                  <a:pt x="3446321" y="1280556"/>
                  <a:pt x="3338623" y="1286539"/>
                </a:cubicBezTo>
                <a:cubicBezTo>
                  <a:pt x="3218441" y="1310576"/>
                  <a:pt x="3366551" y="1282550"/>
                  <a:pt x="3189767" y="1307805"/>
                </a:cubicBezTo>
                <a:cubicBezTo>
                  <a:pt x="2952218" y="1341741"/>
                  <a:pt x="3172316" y="1319892"/>
                  <a:pt x="2934586" y="1339702"/>
                </a:cubicBezTo>
                <a:cubicBezTo>
                  <a:pt x="2800150" y="1384515"/>
                  <a:pt x="3015100" y="1309755"/>
                  <a:pt x="2870791" y="1371600"/>
                </a:cubicBezTo>
                <a:cubicBezTo>
                  <a:pt x="2857359" y="1377356"/>
                  <a:pt x="2842311" y="1378217"/>
                  <a:pt x="2828260" y="1382232"/>
                </a:cubicBezTo>
                <a:cubicBezTo>
                  <a:pt x="2817484" y="1385311"/>
                  <a:pt x="2807353" y="1390667"/>
                  <a:pt x="2796363" y="1392865"/>
                </a:cubicBezTo>
                <a:cubicBezTo>
                  <a:pt x="2754083" y="1401321"/>
                  <a:pt x="2710601" y="1403672"/>
                  <a:pt x="2668772" y="1414130"/>
                </a:cubicBezTo>
                <a:cubicBezTo>
                  <a:pt x="2654595" y="1417674"/>
                  <a:pt x="2640507" y="1421593"/>
                  <a:pt x="2626242" y="1424763"/>
                </a:cubicBezTo>
                <a:cubicBezTo>
                  <a:pt x="2581852" y="1434627"/>
                  <a:pt x="2532839" y="1443227"/>
                  <a:pt x="2488019" y="1446028"/>
                </a:cubicBezTo>
                <a:cubicBezTo>
                  <a:pt x="2403050" y="1451339"/>
                  <a:pt x="2317898" y="1453116"/>
                  <a:pt x="2232837" y="1456660"/>
                </a:cubicBezTo>
                <a:cubicBezTo>
                  <a:pt x="2152660" y="1483387"/>
                  <a:pt x="2251488" y="1447334"/>
                  <a:pt x="2169042" y="1488558"/>
                </a:cubicBezTo>
                <a:cubicBezTo>
                  <a:pt x="2159017" y="1493570"/>
                  <a:pt x="2147169" y="1494179"/>
                  <a:pt x="2137144" y="1499191"/>
                </a:cubicBezTo>
                <a:cubicBezTo>
                  <a:pt x="2125714" y="1504906"/>
                  <a:pt x="2117042" y="1515541"/>
                  <a:pt x="2105246" y="1520456"/>
                </a:cubicBezTo>
                <a:cubicBezTo>
                  <a:pt x="2074209" y="1533388"/>
                  <a:pt x="2009553" y="1552353"/>
                  <a:pt x="2009553" y="1552353"/>
                </a:cubicBezTo>
                <a:cubicBezTo>
                  <a:pt x="1995376" y="1562986"/>
                  <a:pt x="1982873" y="1576326"/>
                  <a:pt x="1967023" y="1584251"/>
                </a:cubicBezTo>
                <a:cubicBezTo>
                  <a:pt x="1953953" y="1590786"/>
                  <a:pt x="1938176" y="1589753"/>
                  <a:pt x="1924493" y="1594884"/>
                </a:cubicBezTo>
                <a:cubicBezTo>
                  <a:pt x="1905586" y="1601974"/>
                  <a:pt x="1866891" y="1623393"/>
                  <a:pt x="1850065" y="1637414"/>
                </a:cubicBezTo>
                <a:cubicBezTo>
                  <a:pt x="1838513" y="1647040"/>
                  <a:pt x="1829719" y="1659686"/>
                  <a:pt x="1818167" y="1669312"/>
                </a:cubicBezTo>
                <a:cubicBezTo>
                  <a:pt x="1808350" y="1677493"/>
                  <a:pt x="1796087" y="1682396"/>
                  <a:pt x="1786270" y="1690577"/>
                </a:cubicBezTo>
                <a:cubicBezTo>
                  <a:pt x="1774718" y="1700203"/>
                  <a:pt x="1766883" y="1714133"/>
                  <a:pt x="1754372" y="1722474"/>
                </a:cubicBezTo>
                <a:cubicBezTo>
                  <a:pt x="1745046" y="1728691"/>
                  <a:pt x="1733107" y="1729563"/>
                  <a:pt x="1722474" y="1733107"/>
                </a:cubicBezTo>
                <a:cubicBezTo>
                  <a:pt x="1715386" y="1743740"/>
                  <a:pt x="1709390" y="1755188"/>
                  <a:pt x="1701209" y="1765005"/>
                </a:cubicBezTo>
                <a:cubicBezTo>
                  <a:pt x="1691583" y="1776556"/>
                  <a:pt x="1676614" y="1783758"/>
                  <a:pt x="1669312" y="1796902"/>
                </a:cubicBezTo>
                <a:cubicBezTo>
                  <a:pt x="1669307" y="1796911"/>
                  <a:pt x="1642732" y="1876641"/>
                  <a:pt x="1637414" y="1892595"/>
                </a:cubicBezTo>
                <a:cubicBezTo>
                  <a:pt x="1633870" y="1903228"/>
                  <a:pt x="1632998" y="1915167"/>
                  <a:pt x="1626781" y="1924493"/>
                </a:cubicBezTo>
                <a:cubicBezTo>
                  <a:pt x="1619693" y="1935126"/>
                  <a:pt x="1608615" y="1943994"/>
                  <a:pt x="1605516" y="1956391"/>
                </a:cubicBezTo>
                <a:cubicBezTo>
                  <a:pt x="1604300" y="1961254"/>
                  <a:pt x="1612605" y="1963479"/>
                  <a:pt x="1616149" y="1967023"/>
                </a:cubicBezTo>
              </a:path>
            </a:pathLst>
          </a:cu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itchFamily="2" charset="2"/>
              <a:buChar char="•"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CBFA8D-DC98-C8F1-8A87-12960EB6D76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L02-</a:t>
            </a:r>
            <a:fld id="{7D3E83D8-6A0E-4416-8509-48224F3DAD15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819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/>
      <p:bldP spid="1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7966C9-8135-2D43-1136-E2EB598AB9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E6311A-DEE1-0566-0C94-B9127EAEF2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Dynamic selection requires a </a:t>
            </a:r>
            <a:r>
              <a:rPr lang="en-US" err="1"/>
              <a:t>mux</a:t>
            </a:r>
            <a:endParaRPr lang="en-US"/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6ABB8EB9-15DE-80F2-B484-7EE7AE2D4C26}"/>
              </a:ext>
            </a:extLst>
          </p:cNvPr>
          <p:cNvGrpSpPr/>
          <p:nvPr/>
        </p:nvGrpSpPr>
        <p:grpSpPr>
          <a:xfrm>
            <a:off x="1388879" y="1555854"/>
            <a:ext cx="3706614" cy="2329221"/>
            <a:chOff x="1388879" y="1555854"/>
            <a:chExt cx="3706614" cy="2329221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E073EC69-EAA4-A2DA-486A-B25CCF9AD769}"/>
                </a:ext>
              </a:extLst>
            </p:cNvPr>
            <p:cNvSpPr/>
            <p:nvPr/>
          </p:nvSpPr>
          <p:spPr bwMode="auto">
            <a:xfrm>
              <a:off x="1409141" y="1974388"/>
              <a:ext cx="395786" cy="1883391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3BF9A9B5-048D-103D-7011-336A46B6C494}"/>
                </a:ext>
              </a:extLst>
            </p:cNvPr>
            <p:cNvSpPr txBox="1"/>
            <p:nvPr/>
          </p:nvSpPr>
          <p:spPr>
            <a:xfrm>
              <a:off x="4173446" y="2602183"/>
              <a:ext cx="922047" cy="4247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buNone/>
              </a:pPr>
              <a:r>
                <a:rPr lang="en-US" sz="2400">
                  <a:latin typeface="Courier New" pitchFamily="49" charset="0"/>
                  <a:cs typeface="Courier New" pitchFamily="49" charset="0"/>
                </a:rPr>
                <a:t>a[</a:t>
              </a:r>
              <a:r>
                <a:rPr lang="en-US" sz="2400" err="1">
                  <a:latin typeface="Courier New" pitchFamily="49" charset="0"/>
                  <a:cs typeface="Courier New" pitchFamily="49" charset="0"/>
                </a:rPr>
                <a:t>i</a:t>
              </a:r>
              <a:r>
                <a:rPr lang="en-US" sz="2400">
                  <a:latin typeface="Courier New" pitchFamily="49" charset="0"/>
                  <a:cs typeface="Courier New" pitchFamily="49" charset="0"/>
                </a:rPr>
                <a:t>]</a:t>
              </a:r>
            </a:p>
          </p:txBody>
        </p:sp>
        <p:sp>
          <p:nvSpPr>
            <p:cNvPr id="8" name="Trapezoid 7">
              <a:extLst>
                <a:ext uri="{FF2B5EF4-FFF2-40B4-BE49-F238E27FC236}">
                  <a16:creationId xmlns:a16="http://schemas.microsoft.com/office/drawing/2014/main" id="{6E71FA9D-D56D-0A59-B8D9-66C1DBA8B6DF}"/>
                </a:ext>
              </a:extLst>
            </p:cNvPr>
            <p:cNvSpPr/>
            <p:nvPr/>
          </p:nvSpPr>
          <p:spPr bwMode="auto">
            <a:xfrm rot="5400000">
              <a:off x="1928390" y="2697721"/>
              <a:ext cx="1910684" cy="464024"/>
            </a:xfrm>
            <a:prstGeom prst="trapezoid">
              <a:avLst/>
            </a:prstGeom>
            <a:noFill/>
            <a:ln w="9525" cap="flat" cmpd="sng" algn="ctr">
              <a:solidFill>
                <a:schemeClr val="accent4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975E73D3-5FC2-35C2-124E-DBD1D55E3A48}"/>
                </a:ext>
              </a:extLst>
            </p:cNvPr>
            <p:cNvCxnSpPr/>
            <p:nvPr/>
          </p:nvCxnSpPr>
          <p:spPr bwMode="auto">
            <a:xfrm>
              <a:off x="1803282" y="2206399"/>
              <a:ext cx="846161" cy="0"/>
            </a:xfrm>
            <a:prstGeom prst="straightConnector1">
              <a:avLst/>
            </a:prstGeom>
            <a:noFill/>
            <a:ln w="9525" cap="flat" cmpd="sng" algn="ctr">
              <a:solidFill>
                <a:schemeClr val="accent4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2144AF36-E02C-EF36-84E4-BA2ED2E19264}"/>
                </a:ext>
              </a:extLst>
            </p:cNvPr>
            <p:cNvCxnSpPr/>
            <p:nvPr/>
          </p:nvCxnSpPr>
          <p:spPr bwMode="auto">
            <a:xfrm>
              <a:off x="1803282" y="2372447"/>
              <a:ext cx="846161" cy="0"/>
            </a:xfrm>
            <a:prstGeom prst="straightConnector1">
              <a:avLst/>
            </a:prstGeom>
            <a:noFill/>
            <a:ln w="9525" cap="flat" cmpd="sng" algn="ctr">
              <a:solidFill>
                <a:schemeClr val="accent4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F1B3849C-0E1E-4535-100A-81814353FF38}"/>
                </a:ext>
              </a:extLst>
            </p:cNvPr>
            <p:cNvCxnSpPr/>
            <p:nvPr/>
          </p:nvCxnSpPr>
          <p:spPr bwMode="auto">
            <a:xfrm>
              <a:off x="1803282" y="2522572"/>
              <a:ext cx="846161" cy="0"/>
            </a:xfrm>
            <a:prstGeom prst="straightConnector1">
              <a:avLst/>
            </a:prstGeom>
            <a:noFill/>
            <a:ln w="9525" cap="flat" cmpd="sng" algn="ctr">
              <a:solidFill>
                <a:schemeClr val="accent4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DC24DD88-27FC-A68B-86E2-60350D57C006}"/>
                </a:ext>
              </a:extLst>
            </p:cNvPr>
            <p:cNvCxnSpPr/>
            <p:nvPr/>
          </p:nvCxnSpPr>
          <p:spPr bwMode="auto">
            <a:xfrm>
              <a:off x="1803282" y="2686346"/>
              <a:ext cx="846161" cy="0"/>
            </a:xfrm>
            <a:prstGeom prst="straightConnector1">
              <a:avLst/>
            </a:prstGeom>
            <a:noFill/>
            <a:ln w="9525" cap="flat" cmpd="sng" algn="ctr">
              <a:solidFill>
                <a:schemeClr val="accent4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D861E12F-4E4E-89CF-8DF9-8C1AA8051F2B}"/>
                </a:ext>
              </a:extLst>
            </p:cNvPr>
            <p:cNvCxnSpPr/>
            <p:nvPr/>
          </p:nvCxnSpPr>
          <p:spPr bwMode="auto">
            <a:xfrm>
              <a:off x="1803282" y="2838746"/>
              <a:ext cx="846161" cy="0"/>
            </a:xfrm>
            <a:prstGeom prst="straightConnector1">
              <a:avLst/>
            </a:prstGeom>
            <a:noFill/>
            <a:ln w="9525" cap="flat" cmpd="sng" algn="ctr">
              <a:solidFill>
                <a:schemeClr val="accent4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57914ACC-B600-73A8-DC87-364B0BF96C2B}"/>
                </a:ext>
              </a:extLst>
            </p:cNvPr>
            <p:cNvCxnSpPr/>
            <p:nvPr/>
          </p:nvCxnSpPr>
          <p:spPr bwMode="auto">
            <a:xfrm>
              <a:off x="1803282" y="2991146"/>
              <a:ext cx="846161" cy="0"/>
            </a:xfrm>
            <a:prstGeom prst="straightConnector1">
              <a:avLst/>
            </a:prstGeom>
            <a:noFill/>
            <a:ln w="9525" cap="flat" cmpd="sng" algn="ctr">
              <a:solidFill>
                <a:schemeClr val="accent4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4A5E5E56-4D2D-86EF-CDB6-10FE28EC0135}"/>
                </a:ext>
              </a:extLst>
            </p:cNvPr>
            <p:cNvCxnSpPr/>
            <p:nvPr/>
          </p:nvCxnSpPr>
          <p:spPr bwMode="auto">
            <a:xfrm>
              <a:off x="1803282" y="3157193"/>
              <a:ext cx="846161" cy="0"/>
            </a:xfrm>
            <a:prstGeom prst="straightConnector1">
              <a:avLst/>
            </a:prstGeom>
            <a:noFill/>
            <a:ln w="9525" cap="flat" cmpd="sng" algn="ctr">
              <a:solidFill>
                <a:schemeClr val="accent4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AF0E01D9-E33F-F8CB-E16B-C5211C64F389}"/>
                </a:ext>
              </a:extLst>
            </p:cNvPr>
            <p:cNvCxnSpPr/>
            <p:nvPr/>
          </p:nvCxnSpPr>
          <p:spPr bwMode="auto">
            <a:xfrm>
              <a:off x="1803282" y="3295946"/>
              <a:ext cx="846161" cy="0"/>
            </a:xfrm>
            <a:prstGeom prst="straightConnector1">
              <a:avLst/>
            </a:prstGeom>
            <a:noFill/>
            <a:ln w="9525" cap="flat" cmpd="sng" algn="ctr">
              <a:solidFill>
                <a:schemeClr val="accent4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0102D7ED-24A8-5F98-40BD-6E9D3A92CD7C}"/>
                </a:ext>
              </a:extLst>
            </p:cNvPr>
            <p:cNvCxnSpPr/>
            <p:nvPr/>
          </p:nvCxnSpPr>
          <p:spPr bwMode="auto">
            <a:xfrm>
              <a:off x="1803282" y="3448346"/>
              <a:ext cx="846161" cy="0"/>
            </a:xfrm>
            <a:prstGeom prst="straightConnector1">
              <a:avLst/>
            </a:prstGeom>
            <a:noFill/>
            <a:ln w="9525" cap="flat" cmpd="sng" algn="ctr">
              <a:solidFill>
                <a:schemeClr val="accent4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188DE2A7-82C1-6502-38BF-4B8D8E1C1D36}"/>
                </a:ext>
              </a:extLst>
            </p:cNvPr>
            <p:cNvCxnSpPr/>
            <p:nvPr/>
          </p:nvCxnSpPr>
          <p:spPr bwMode="auto">
            <a:xfrm>
              <a:off x="1803282" y="3600746"/>
              <a:ext cx="846161" cy="0"/>
            </a:xfrm>
            <a:prstGeom prst="straightConnector1">
              <a:avLst/>
            </a:prstGeom>
            <a:noFill/>
            <a:ln w="9525" cap="flat" cmpd="sng" algn="ctr">
              <a:solidFill>
                <a:schemeClr val="accent4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12B98699-DB7E-C322-52FA-51C64D298C65}"/>
                </a:ext>
              </a:extLst>
            </p:cNvPr>
            <p:cNvCxnSpPr/>
            <p:nvPr/>
          </p:nvCxnSpPr>
          <p:spPr bwMode="auto">
            <a:xfrm>
              <a:off x="3129389" y="2863766"/>
              <a:ext cx="846161" cy="0"/>
            </a:xfrm>
            <a:prstGeom prst="straightConnector1">
              <a:avLst/>
            </a:prstGeom>
            <a:noFill/>
            <a:ln w="9525" cap="flat" cmpd="sng" algn="ctr">
              <a:solidFill>
                <a:schemeClr val="accent4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2D91F642-BF8F-4BB2-2CB4-A5EB88F68A1F}"/>
                </a:ext>
              </a:extLst>
            </p:cNvPr>
            <p:cNvSpPr txBox="1"/>
            <p:nvPr/>
          </p:nvSpPr>
          <p:spPr>
            <a:xfrm rot="16200000">
              <a:off x="1421356" y="2680657"/>
              <a:ext cx="369012" cy="4339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buNone/>
              </a:pPr>
              <a:r>
                <a:rPr lang="en-US" sz="2400">
                  <a:latin typeface="Courier New" pitchFamily="49" charset="0"/>
                  <a:cs typeface="Courier New" pitchFamily="49" charset="0"/>
                </a:rPr>
                <a:t>a</a:t>
              </a:r>
            </a:p>
          </p:txBody>
        </p:sp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FF5610D0-BBDB-EAB1-86EA-D0841E0537C7}"/>
                </a:ext>
              </a:extLst>
            </p:cNvPr>
            <p:cNvCxnSpPr/>
            <p:nvPr/>
          </p:nvCxnSpPr>
          <p:spPr bwMode="auto">
            <a:xfrm flipH="1">
              <a:off x="2897377" y="1578605"/>
              <a:ext cx="6826" cy="493591"/>
            </a:xfrm>
            <a:prstGeom prst="straightConnector1">
              <a:avLst/>
            </a:prstGeom>
            <a:noFill/>
            <a:ln w="9525" cap="flat" cmpd="sng" algn="ctr">
              <a:solidFill>
                <a:schemeClr val="accent4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C58B239A-3AF9-E7B2-853A-12B8F1BB6207}"/>
                </a:ext>
              </a:extLst>
            </p:cNvPr>
            <p:cNvSpPr txBox="1"/>
            <p:nvPr/>
          </p:nvSpPr>
          <p:spPr>
            <a:xfrm>
              <a:off x="2990637" y="1555854"/>
              <a:ext cx="369012" cy="4339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buNone/>
              </a:pPr>
              <a:r>
                <a:rPr lang="en-US" sz="2400" err="1">
                  <a:latin typeface="Courier New" pitchFamily="49" charset="0"/>
                  <a:cs typeface="Courier New" pitchFamily="49" charset="0"/>
                </a:rPr>
                <a:t>i</a:t>
              </a:r>
              <a:endParaRPr lang="en-US" sz="2400">
                <a:latin typeface="Courier New" pitchFamily="49" charset="0"/>
                <a:cs typeface="Courier New" pitchFamily="49" charset="0"/>
              </a:endParaRPr>
            </a:p>
          </p:txBody>
        </p:sp>
      </p:grpSp>
      <p:sp>
        <p:nvSpPr>
          <p:cNvPr id="28" name="TextBox 27">
            <a:extLst>
              <a:ext uri="{FF2B5EF4-FFF2-40B4-BE49-F238E27FC236}">
                <a16:creationId xmlns:a16="http://schemas.microsoft.com/office/drawing/2014/main" id="{43E5991B-6A98-5000-2E13-CCDC5655967C}"/>
              </a:ext>
            </a:extLst>
          </p:cNvPr>
          <p:cNvSpPr txBox="1"/>
          <p:nvPr/>
        </p:nvSpPr>
        <p:spPr>
          <a:xfrm>
            <a:off x="5775257" y="5734346"/>
            <a:ext cx="3134191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2400">
                <a:latin typeface="Courier New" pitchFamily="49" charset="0"/>
                <a:cs typeface="Courier New" pitchFamily="49" charset="0"/>
              </a:rPr>
              <a:t>a[0],a[1],a[2],…</a:t>
            </a: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403D59B2-2E2C-63B1-2F01-78A3329698CE}"/>
              </a:ext>
            </a:extLst>
          </p:cNvPr>
          <p:cNvGrpSpPr/>
          <p:nvPr/>
        </p:nvGrpSpPr>
        <p:grpSpPr>
          <a:xfrm>
            <a:off x="2806867" y="4667541"/>
            <a:ext cx="2761420" cy="1377866"/>
            <a:chOff x="2806867" y="4667541"/>
            <a:chExt cx="2761420" cy="1377866"/>
          </a:xfrm>
        </p:grpSpPr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28899149-D936-B475-1A25-8859BD225674}"/>
                </a:ext>
              </a:extLst>
            </p:cNvPr>
            <p:cNvSpPr/>
            <p:nvPr/>
          </p:nvSpPr>
          <p:spPr bwMode="auto">
            <a:xfrm rot="5400000">
              <a:off x="3550670" y="4656176"/>
              <a:ext cx="395786" cy="1883391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8EFE5DE6-BF54-3CEE-F738-CC37F2369B61}"/>
                </a:ext>
              </a:extLst>
            </p:cNvPr>
            <p:cNvSpPr txBox="1"/>
            <p:nvPr/>
          </p:nvSpPr>
          <p:spPr>
            <a:xfrm>
              <a:off x="3469212" y="5381778"/>
              <a:ext cx="369012" cy="4339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buNone/>
              </a:pPr>
              <a:r>
                <a:rPr lang="en-US" sz="2400">
                  <a:latin typeface="Courier New" pitchFamily="49" charset="0"/>
                  <a:cs typeface="Courier New" pitchFamily="49" charset="0"/>
                </a:rPr>
                <a:t>a</a:t>
              </a:r>
            </a:p>
          </p:txBody>
        </p:sp>
        <p:sp>
          <p:nvSpPr>
            <p:cNvPr id="46" name="Freeform 45">
              <a:extLst>
                <a:ext uri="{FF2B5EF4-FFF2-40B4-BE49-F238E27FC236}">
                  <a16:creationId xmlns:a16="http://schemas.microsoft.com/office/drawing/2014/main" id="{F8FE0319-9756-01F6-72BD-D386ACE6E2F4}"/>
                </a:ext>
              </a:extLst>
            </p:cNvPr>
            <p:cNvSpPr/>
            <p:nvPr/>
          </p:nvSpPr>
          <p:spPr bwMode="auto">
            <a:xfrm>
              <a:off x="4612943" y="5786656"/>
              <a:ext cx="955344" cy="245660"/>
            </a:xfrm>
            <a:custGeom>
              <a:avLst/>
              <a:gdLst>
                <a:gd name="connsiteX0" fmla="*/ 0 w 955344"/>
                <a:gd name="connsiteY0" fmla="*/ 0 h 245660"/>
                <a:gd name="connsiteX1" fmla="*/ 0 w 955344"/>
                <a:gd name="connsiteY1" fmla="*/ 245660 h 245660"/>
                <a:gd name="connsiteX2" fmla="*/ 955344 w 955344"/>
                <a:gd name="connsiteY2" fmla="*/ 245660 h 245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55344" h="245660">
                  <a:moveTo>
                    <a:pt x="0" y="0"/>
                  </a:moveTo>
                  <a:lnTo>
                    <a:pt x="0" y="245660"/>
                  </a:lnTo>
                  <a:lnTo>
                    <a:pt x="955344" y="245660"/>
                  </a:lnTo>
                </a:path>
              </a:pathLst>
            </a:custGeom>
            <a:noFill/>
            <a:ln w="9525" cap="flat" cmpd="sng" algn="ctr">
              <a:solidFill>
                <a:schemeClr val="accent4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BC43CFDD-6763-AD43-E890-E7775C410664}"/>
                </a:ext>
              </a:extLst>
            </p:cNvPr>
            <p:cNvSpPr txBox="1"/>
            <p:nvPr/>
          </p:nvSpPr>
          <p:spPr>
            <a:xfrm>
              <a:off x="3107085" y="4667541"/>
              <a:ext cx="1091821" cy="369332"/>
            </a:xfrm>
            <a:prstGeom prst="rect">
              <a:avLst/>
            </a:prstGeom>
            <a:noFill/>
            <a:ln>
              <a:solidFill>
                <a:schemeClr val="accent4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/>
                <a:t>&gt;&gt;</a:t>
              </a:r>
            </a:p>
          </p:txBody>
        </p:sp>
        <p:cxnSp>
          <p:nvCxnSpPr>
            <p:cNvPr id="50" name="Elbow Connector 49">
              <a:extLst>
                <a:ext uri="{FF2B5EF4-FFF2-40B4-BE49-F238E27FC236}">
                  <a16:creationId xmlns:a16="http://schemas.microsoft.com/office/drawing/2014/main" id="{58725FBF-C821-CEF4-9622-9EC585C64CCE}"/>
                </a:ext>
              </a:extLst>
            </p:cNvPr>
            <p:cNvCxnSpPr>
              <a:stCxn id="41" idx="2"/>
              <a:endCxn id="48" idx="0"/>
            </p:cNvCxnSpPr>
            <p:nvPr/>
          </p:nvCxnSpPr>
          <p:spPr bwMode="auto">
            <a:xfrm rot="5400000" flipH="1">
              <a:off x="3079256" y="5241281"/>
              <a:ext cx="1148202" cy="722"/>
            </a:xfrm>
            <a:prstGeom prst="bentConnector5">
              <a:avLst>
                <a:gd name="adj1" fmla="val -19909"/>
                <a:gd name="adj2" fmla="val 139771330"/>
                <a:gd name="adj3" fmla="val 119909"/>
              </a:avLst>
            </a:prstGeom>
            <a:noFill/>
            <a:ln w="9525" cap="flat" cmpd="sng" algn="ctr">
              <a:solidFill>
                <a:schemeClr val="accent4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63" name="Straight Arrow Connector 62">
              <a:extLst>
                <a:ext uri="{FF2B5EF4-FFF2-40B4-BE49-F238E27FC236}">
                  <a16:creationId xmlns:a16="http://schemas.microsoft.com/office/drawing/2014/main" id="{760C63BF-33B6-B1E8-30CF-A6A3ABD1011D}"/>
                </a:ext>
              </a:extLst>
            </p:cNvPr>
            <p:cNvCxnSpPr>
              <a:stCxn id="48" idx="2"/>
              <a:endCxn id="41" idx="0"/>
            </p:cNvCxnSpPr>
            <p:nvPr/>
          </p:nvCxnSpPr>
          <p:spPr bwMode="auto">
            <a:xfrm>
              <a:off x="3652996" y="5036873"/>
              <a:ext cx="722" cy="344905"/>
            </a:xfrm>
            <a:prstGeom prst="straightConnector1">
              <a:avLst/>
            </a:prstGeom>
            <a:noFill/>
            <a:ln w="9525" cap="flat" cmpd="sng" algn="ctr">
              <a:solidFill>
                <a:schemeClr val="accent4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0AC9FAEB-2DAC-83D3-314C-E93527E85B65}"/>
                </a:ext>
              </a:extLst>
            </p:cNvPr>
            <p:cNvSpPr txBox="1"/>
            <p:nvPr/>
          </p:nvSpPr>
          <p:spPr>
            <a:xfrm>
              <a:off x="4619625" y="5800725"/>
              <a:ext cx="274434" cy="2446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buNone/>
              </a:pPr>
              <a:r>
                <a:rPr lang="en-US" sz="1050"/>
                <a:t>0</a:t>
              </a:r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04C2FA4F-32CF-C517-9B9C-B9190FFC1DF6}"/>
              </a:ext>
            </a:extLst>
          </p:cNvPr>
          <p:cNvSpPr txBox="1"/>
          <p:nvPr/>
        </p:nvSpPr>
        <p:spPr>
          <a:xfrm>
            <a:off x="5445645" y="2002018"/>
            <a:ext cx="346380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dirty="0"/>
              <a:t>when the selection access pattern is regular one can use a shift operator (much fewer gates!)</a:t>
            </a:r>
          </a:p>
        </p:txBody>
      </p:sp>
      <p:sp>
        <p:nvSpPr>
          <p:cNvPr id="29" name="Bent-Up Arrow 28">
            <a:extLst>
              <a:ext uri="{FF2B5EF4-FFF2-40B4-BE49-F238E27FC236}">
                <a16:creationId xmlns:a16="http://schemas.microsoft.com/office/drawing/2014/main" id="{AE2D11F0-F08B-158C-C5CC-60F301A6165B}"/>
              </a:ext>
            </a:extLst>
          </p:cNvPr>
          <p:cNvSpPr/>
          <p:nvPr/>
        </p:nvSpPr>
        <p:spPr bwMode="auto">
          <a:xfrm rot="5400000">
            <a:off x="1568636" y="4136065"/>
            <a:ext cx="728006" cy="797442"/>
          </a:xfrm>
          <a:prstGeom prst="bentUpArrow">
            <a:avLst/>
          </a:prstGeom>
          <a:noFill/>
          <a:ln w="952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itchFamily="2" charset="2"/>
              <a:buChar char="•"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C80772-620C-C2DE-B189-873C5A3809D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L02-</a:t>
            </a:r>
            <a:fld id="{7D3E83D8-6A0E-4416-8509-48224F3DAD15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750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5" grpId="0"/>
      <p:bldP spid="2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52F872-63E7-59D7-5C3F-530E9F9493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D3015A-FC0F-9DFD-8093-17CE539F2E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04800"/>
            <a:ext cx="7919103" cy="1143000"/>
          </a:xfrm>
        </p:spPr>
        <p:txBody>
          <a:bodyPr/>
          <a:lstStyle/>
          <a:p>
            <a:r>
              <a:rPr lang="en-US"/>
              <a:t>Replacing repeated selections by shifts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5F623A-A9DA-DE4D-A576-0C7A137E68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27351" y="1873240"/>
            <a:ext cx="5740021" cy="2544936"/>
          </a:xfrm>
          <a:ln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 marL="0">
              <a:spcBef>
                <a:spcPts val="0"/>
              </a:spcBef>
              <a:buNone/>
            </a:pPr>
            <a:r>
              <a:rPr lang="en-US" sz="2000">
                <a:latin typeface="Courier New" pitchFamily="49" charset="0"/>
                <a:cs typeface="Courier New" pitchFamily="49" charset="0"/>
              </a:rPr>
              <a:t>  </a:t>
            </a:r>
            <a:r>
              <a:rPr lang="en-US" sz="2000" b="1">
                <a:latin typeface="Courier New" pitchFamily="49" charset="0"/>
                <a:cs typeface="Courier New" pitchFamily="49" charset="0"/>
              </a:rPr>
              <a:t>rule </a:t>
            </a:r>
            <a:r>
              <a:rPr lang="en-US" sz="2000" err="1">
                <a:latin typeface="Courier New" pitchFamily="49" charset="0"/>
                <a:cs typeface="Courier New" pitchFamily="49" charset="0"/>
              </a:rPr>
              <a:t>mulStep</a:t>
            </a:r>
            <a:r>
              <a:rPr lang="en-US" sz="2000" b="1">
                <a:latin typeface="Courier New" pitchFamily="49" charset="0"/>
                <a:cs typeface="Courier New" pitchFamily="49" charset="0"/>
              </a:rPr>
              <a:t> if </a:t>
            </a:r>
            <a:r>
              <a:rPr lang="en-US" sz="200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>
                <a:latin typeface="Courier New" pitchFamily="49" charset="0"/>
                <a:cs typeface="Courier New" pitchFamily="49" charset="0"/>
              </a:rPr>
              <a:t> &lt; 32);</a:t>
            </a:r>
            <a:br>
              <a:rPr lang="en-US" sz="2000">
                <a:latin typeface="Courier New" pitchFamily="49" charset="0"/>
                <a:cs typeface="Courier New" pitchFamily="49" charset="0"/>
              </a:rPr>
            </a:br>
            <a:r>
              <a:rPr lang="en-US" sz="2000">
                <a:latin typeface="Courier New" pitchFamily="49" charset="0"/>
                <a:cs typeface="Courier New" pitchFamily="49" charset="0"/>
              </a:rPr>
              <a:t>     Bit#(32) m = (a[</a:t>
            </a:r>
            <a:r>
              <a:rPr lang="en-US" sz="200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0</a:t>
            </a:r>
            <a:r>
              <a:rPr lang="en-US" sz="2000">
                <a:latin typeface="Courier New" pitchFamily="49" charset="0"/>
                <a:cs typeface="Courier New" pitchFamily="49" charset="0"/>
              </a:rPr>
              <a:t>]==0)? 0 : b;</a:t>
            </a:r>
          </a:p>
          <a:p>
            <a:pPr marL="0">
              <a:spcBef>
                <a:spcPts val="0"/>
              </a:spcBef>
              <a:buNone/>
            </a:pPr>
            <a:r>
              <a:rPr lang="en-US" sz="2000">
                <a:latin typeface="Courier New" pitchFamily="49" charset="0"/>
                <a:cs typeface="Courier New" pitchFamily="49" charset="0"/>
              </a:rPr>
              <a:t>     </a:t>
            </a:r>
            <a:r>
              <a:rPr lang="en-US" sz="200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 &lt;= a &gt;&gt; 1</a:t>
            </a:r>
            <a:r>
              <a:rPr lang="en-US" sz="2000">
                <a:latin typeface="Courier New" pitchFamily="49" charset="0"/>
                <a:cs typeface="Courier New" pitchFamily="49" charset="0"/>
              </a:rPr>
              <a:t>;</a:t>
            </a:r>
            <a:br>
              <a:rPr lang="en-US" sz="2000">
                <a:latin typeface="Courier New" pitchFamily="49" charset="0"/>
                <a:cs typeface="Courier New" pitchFamily="49" charset="0"/>
              </a:rPr>
            </a:br>
            <a:r>
              <a:rPr lang="en-US" sz="2000">
                <a:latin typeface="Courier New" pitchFamily="49" charset="0"/>
                <a:cs typeface="Courier New" pitchFamily="49" charset="0"/>
              </a:rPr>
              <a:t>     Bit#(33) sum = add32(m,tp,0);</a:t>
            </a:r>
            <a:br>
              <a:rPr lang="en-US" sz="2000">
                <a:latin typeface="Courier New" pitchFamily="49" charset="0"/>
                <a:cs typeface="Courier New" pitchFamily="49" charset="0"/>
              </a:rPr>
            </a:br>
            <a:r>
              <a:rPr lang="en-US" sz="2000">
                <a:latin typeface="Courier New" pitchFamily="49" charset="0"/>
                <a:cs typeface="Courier New" pitchFamily="49" charset="0"/>
              </a:rPr>
              <a:t>     </a:t>
            </a:r>
            <a:r>
              <a:rPr lang="en-US" sz="200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prod &lt;= {</a:t>
            </a:r>
            <a:r>
              <a:rPr lang="en-US" sz="2000">
                <a:latin typeface="Courier New" pitchFamily="49" charset="0"/>
                <a:cs typeface="Courier New" pitchFamily="49" charset="0"/>
              </a:rPr>
              <a:t>sum[0], </a:t>
            </a:r>
            <a:r>
              <a:rPr lang="en-US" sz="200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prod[31:1]};</a:t>
            </a:r>
            <a:br>
              <a:rPr lang="en-US" sz="2000">
                <a:latin typeface="Courier New" pitchFamily="49" charset="0"/>
                <a:cs typeface="Courier New" pitchFamily="49" charset="0"/>
              </a:rPr>
            </a:br>
            <a:r>
              <a:rPr lang="en-US" sz="2000">
                <a:latin typeface="Courier New" pitchFamily="49" charset="0"/>
                <a:cs typeface="Courier New" pitchFamily="49" charset="0"/>
              </a:rPr>
              <a:t>     </a:t>
            </a:r>
            <a:r>
              <a:rPr lang="en-US" sz="2000" err="1">
                <a:latin typeface="Courier New" pitchFamily="49" charset="0"/>
                <a:cs typeface="Courier New" pitchFamily="49" charset="0"/>
              </a:rPr>
              <a:t>tp</a:t>
            </a:r>
            <a:r>
              <a:rPr lang="en-US" sz="2000">
                <a:latin typeface="Courier New" pitchFamily="49" charset="0"/>
                <a:cs typeface="Courier New" pitchFamily="49" charset="0"/>
              </a:rPr>
              <a:t> &lt;= sum[32:1]; </a:t>
            </a:r>
          </a:p>
          <a:p>
            <a:pPr marL="0">
              <a:spcBef>
                <a:spcPts val="0"/>
              </a:spcBef>
              <a:buNone/>
            </a:pPr>
            <a:r>
              <a:rPr lang="en-US" sz="2000">
                <a:latin typeface="Courier New" pitchFamily="49" charset="0"/>
                <a:cs typeface="Courier New" pitchFamily="49" charset="0"/>
              </a:rPr>
              <a:t>     </a:t>
            </a:r>
            <a:r>
              <a:rPr lang="en-US" sz="200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>
                <a:latin typeface="Courier New" pitchFamily="49" charset="0"/>
                <a:cs typeface="Courier New" pitchFamily="49" charset="0"/>
              </a:rPr>
              <a:t> &lt;= i+1;</a:t>
            </a:r>
            <a:br>
              <a:rPr lang="en-US" sz="2000">
                <a:latin typeface="Courier New" pitchFamily="49" charset="0"/>
                <a:cs typeface="Courier New" pitchFamily="49" charset="0"/>
              </a:rPr>
            </a:br>
            <a:r>
              <a:rPr lang="en-US" sz="2000">
                <a:latin typeface="Courier New" pitchFamily="49" charset="0"/>
                <a:cs typeface="Courier New" pitchFamily="49" charset="0"/>
              </a:rPr>
              <a:t> </a:t>
            </a:r>
            <a:r>
              <a:rPr lang="en-US" sz="2000" b="1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err="1">
                <a:latin typeface="Courier New" pitchFamily="49" charset="0"/>
                <a:cs typeface="Courier New" pitchFamily="49" charset="0"/>
              </a:rPr>
              <a:t>endrule</a:t>
            </a:r>
            <a:endParaRPr lang="en-US" sz="2000" b="1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06FD33-3C52-481C-3147-A25D677EE79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L02-</a:t>
            </a:r>
            <a:fld id="{7D3E83D8-6A0E-4416-8509-48224F3DAD15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8778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06F6D3-885A-B5D9-E172-7B42731902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B75DAB-AF29-7809-ED38-3302B78A18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Circuit for Sequential Multiply</a:t>
            </a:r>
          </a:p>
        </p:txBody>
      </p:sp>
      <p:sp>
        <p:nvSpPr>
          <p:cNvPr id="8" name="TextBox 100">
            <a:extLst>
              <a:ext uri="{FF2B5EF4-FFF2-40B4-BE49-F238E27FC236}">
                <a16:creationId xmlns:a16="http://schemas.microsoft.com/office/drawing/2014/main" id="{E790FF6D-5087-DE99-BEA4-4DEC2A608D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34088" y="1383244"/>
            <a:ext cx="486030" cy="286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 sz="1400" err="1"/>
              <a:t>bIn</a:t>
            </a:r>
            <a:endParaRPr lang="en-US" sz="140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5F90827-3A66-DD5B-5C34-D31EA108E2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9528" y="1870074"/>
            <a:ext cx="1204912" cy="31962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 sz="1400"/>
              <a:t>b</a:t>
            </a:r>
          </a:p>
        </p:txBody>
      </p:sp>
      <p:grpSp>
        <p:nvGrpSpPr>
          <p:cNvPr id="4" name="Group 31">
            <a:extLst>
              <a:ext uri="{FF2B5EF4-FFF2-40B4-BE49-F238E27FC236}">
                <a16:creationId xmlns:a16="http://schemas.microsoft.com/office/drawing/2014/main" id="{12B123F3-0B80-1893-46DF-82A67DA62E8E}"/>
              </a:ext>
            </a:extLst>
          </p:cNvPr>
          <p:cNvGrpSpPr>
            <a:grpSpLocks/>
          </p:cNvGrpSpPr>
          <p:nvPr/>
        </p:nvGrpSpPr>
        <p:grpSpPr bwMode="auto">
          <a:xfrm>
            <a:off x="5581050" y="1882555"/>
            <a:ext cx="101142" cy="290356"/>
            <a:chOff x="7256879" y="1927436"/>
            <a:chExt cx="300908" cy="310332"/>
          </a:xfrm>
        </p:grpSpPr>
        <p:cxnSp>
          <p:nvCxnSpPr>
            <p:cNvPr id="16" name="Straight Connector 37">
              <a:extLst>
                <a:ext uri="{FF2B5EF4-FFF2-40B4-BE49-F238E27FC236}">
                  <a16:creationId xmlns:a16="http://schemas.microsoft.com/office/drawing/2014/main" id="{63C64303-1C80-EDBD-C785-139E53B0C230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7256879" y="1927436"/>
              <a:ext cx="295273" cy="147284"/>
            </a:xfrm>
            <a:prstGeom prst="line">
              <a:avLst/>
            </a:prstGeom>
            <a:noFill/>
            <a:ln w="12700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17" name="Straight Connector 38">
              <a:extLst>
                <a:ext uri="{FF2B5EF4-FFF2-40B4-BE49-F238E27FC236}">
                  <a16:creationId xmlns:a16="http://schemas.microsoft.com/office/drawing/2014/main" id="{0EBD5A65-1D0F-1FCF-EB6E-F9EE9581A088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7260467" y="2065489"/>
              <a:ext cx="297320" cy="172279"/>
            </a:xfrm>
            <a:prstGeom prst="line">
              <a:avLst/>
            </a:prstGeom>
            <a:noFill/>
            <a:ln w="12700" algn="ctr">
              <a:solidFill>
                <a:srgbClr val="FF0000"/>
              </a:solidFill>
              <a:round/>
              <a:headEnd/>
              <a:tailEnd/>
            </a:ln>
          </p:spPr>
        </p:cxnSp>
      </p:grpSp>
      <p:cxnSp>
        <p:nvCxnSpPr>
          <p:cNvPr id="86" name="Elbow Connector 198">
            <a:extLst>
              <a:ext uri="{FF2B5EF4-FFF2-40B4-BE49-F238E27FC236}">
                <a16:creationId xmlns:a16="http://schemas.microsoft.com/office/drawing/2014/main" id="{D1B674EC-1193-12F9-1D67-4F2AC4FB2801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6094571" y="1779962"/>
            <a:ext cx="172506" cy="1371"/>
          </a:xfrm>
          <a:prstGeom prst="bentConnector3">
            <a:avLst>
              <a:gd name="adj1" fmla="val 50000"/>
            </a:avLst>
          </a:prstGeom>
          <a:noFill/>
          <a:ln w="9525" algn="ctr">
            <a:solidFill>
              <a:schemeClr val="tx1"/>
            </a:solidFill>
            <a:round/>
            <a:headEnd type="none" w="med" len="med"/>
            <a:tailEnd type="triangle" w="med" len="med"/>
          </a:ln>
        </p:spPr>
      </p:cxnSp>
      <p:grpSp>
        <p:nvGrpSpPr>
          <p:cNvPr id="83" name="Group 82">
            <a:extLst>
              <a:ext uri="{FF2B5EF4-FFF2-40B4-BE49-F238E27FC236}">
                <a16:creationId xmlns:a16="http://schemas.microsoft.com/office/drawing/2014/main" id="{2417D3D0-85FC-5E8C-AA18-E98AF76A5BC1}"/>
              </a:ext>
            </a:extLst>
          </p:cNvPr>
          <p:cNvGrpSpPr/>
          <p:nvPr/>
        </p:nvGrpSpPr>
        <p:grpSpPr>
          <a:xfrm>
            <a:off x="3312995" y="4039657"/>
            <a:ext cx="1224080" cy="300570"/>
            <a:chOff x="2512895" y="4039657"/>
            <a:chExt cx="1224080" cy="300570"/>
          </a:xfrm>
          <a:solidFill>
            <a:schemeClr val="accent1"/>
          </a:solidFill>
        </p:grpSpPr>
        <p:sp>
          <p:nvSpPr>
            <p:cNvPr id="19" name="Rectangle 13">
              <a:extLst>
                <a:ext uri="{FF2B5EF4-FFF2-40B4-BE49-F238E27FC236}">
                  <a16:creationId xmlns:a16="http://schemas.microsoft.com/office/drawing/2014/main" id="{B4ACC08F-4C8D-0A9C-F25B-1F92944A5C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12895" y="4039657"/>
              <a:ext cx="1224080" cy="300570"/>
            </a:xfrm>
            <a:prstGeom prst="rect">
              <a:avLst/>
            </a:prstGeom>
            <a:grpFill/>
            <a:ln w="12700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r>
                <a:rPr lang="en-US" sz="1400"/>
                <a:t>a</a:t>
              </a:r>
            </a:p>
          </p:txBody>
        </p:sp>
        <p:cxnSp>
          <p:nvCxnSpPr>
            <p:cNvPr id="108" name="Straight Connector 135">
              <a:extLst>
                <a:ext uri="{FF2B5EF4-FFF2-40B4-BE49-F238E27FC236}">
                  <a16:creationId xmlns:a16="http://schemas.microsoft.com/office/drawing/2014/main" id="{0DACBEC4-EE76-B6D9-D2D2-BA87402703A4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2534350" y="4040715"/>
              <a:ext cx="99379" cy="137803"/>
            </a:xfrm>
            <a:prstGeom prst="line">
              <a:avLst/>
            </a:prstGeom>
            <a:grpFill/>
            <a:ln w="12700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109" name="Straight Connector 136">
              <a:extLst>
                <a:ext uri="{FF2B5EF4-FFF2-40B4-BE49-F238E27FC236}">
                  <a16:creationId xmlns:a16="http://schemas.microsoft.com/office/drawing/2014/main" id="{E9619CE8-A764-CE60-D00A-03B71CD03058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2535550" y="4169883"/>
              <a:ext cx="100067" cy="161190"/>
            </a:xfrm>
            <a:prstGeom prst="line">
              <a:avLst/>
            </a:prstGeom>
            <a:grpFill/>
            <a:ln w="12700" algn="ctr">
              <a:solidFill>
                <a:srgbClr val="FF0000"/>
              </a:solidFill>
              <a:round/>
              <a:headEnd/>
              <a:tailEnd/>
            </a:ln>
          </p:spPr>
        </p:cxnSp>
      </p:grpSp>
      <p:grpSp>
        <p:nvGrpSpPr>
          <p:cNvPr id="80" name="Group 79">
            <a:extLst>
              <a:ext uri="{FF2B5EF4-FFF2-40B4-BE49-F238E27FC236}">
                <a16:creationId xmlns:a16="http://schemas.microsoft.com/office/drawing/2014/main" id="{C54B0D8B-C1AA-EA12-7BAB-38A36A7B0243}"/>
              </a:ext>
            </a:extLst>
          </p:cNvPr>
          <p:cNvGrpSpPr/>
          <p:nvPr/>
        </p:nvGrpSpPr>
        <p:grpSpPr>
          <a:xfrm>
            <a:off x="2139453" y="4041770"/>
            <a:ext cx="473976" cy="319620"/>
            <a:chOff x="1339353" y="4041770"/>
            <a:chExt cx="473976" cy="319620"/>
          </a:xfrm>
          <a:solidFill>
            <a:schemeClr val="accent1"/>
          </a:solidFill>
        </p:grpSpPr>
        <p:sp>
          <p:nvSpPr>
            <p:cNvPr id="166" name="Rectangle 165">
              <a:extLst>
                <a:ext uri="{FF2B5EF4-FFF2-40B4-BE49-F238E27FC236}">
                  <a16:creationId xmlns:a16="http://schemas.microsoft.com/office/drawing/2014/main" id="{1D77DEA8-2DF8-B752-6A22-C78E6B0A04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39353" y="4041770"/>
              <a:ext cx="473976" cy="319620"/>
            </a:xfrm>
            <a:prstGeom prst="rect">
              <a:avLst/>
            </a:prstGeom>
            <a:grpFill/>
            <a:ln w="12700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r>
                <a:rPr lang="en-US" sz="1400" err="1"/>
                <a:t>i</a:t>
              </a:r>
              <a:endParaRPr lang="en-US" sz="1400"/>
            </a:p>
          </p:txBody>
        </p:sp>
        <p:grpSp>
          <p:nvGrpSpPr>
            <p:cNvPr id="18" name="Group 31">
              <a:extLst>
                <a:ext uri="{FF2B5EF4-FFF2-40B4-BE49-F238E27FC236}">
                  <a16:creationId xmlns:a16="http://schemas.microsoft.com/office/drawing/2014/main" id="{333B5DAA-D296-F304-96C3-6D7A299BA54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350874" y="4054250"/>
              <a:ext cx="101142" cy="290356"/>
              <a:chOff x="7256879" y="1927436"/>
              <a:chExt cx="300908" cy="310332"/>
            </a:xfrm>
            <a:grpFill/>
          </p:grpSpPr>
          <p:cxnSp>
            <p:nvCxnSpPr>
              <p:cNvPr id="168" name="Straight Connector 37">
                <a:extLst>
                  <a:ext uri="{FF2B5EF4-FFF2-40B4-BE49-F238E27FC236}">
                    <a16:creationId xmlns:a16="http://schemas.microsoft.com/office/drawing/2014/main" id="{013168CA-A5FA-7D92-4E6D-7D097B1588AE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7256879" y="1927436"/>
                <a:ext cx="295273" cy="147284"/>
              </a:xfrm>
              <a:prstGeom prst="line">
                <a:avLst/>
              </a:prstGeom>
              <a:grpFill/>
              <a:ln w="12700" algn="ctr">
                <a:solidFill>
                  <a:srgbClr val="FF0000"/>
                </a:solidFill>
                <a:round/>
                <a:headEnd/>
                <a:tailEnd/>
              </a:ln>
            </p:spPr>
          </p:cxnSp>
          <p:cxnSp>
            <p:nvCxnSpPr>
              <p:cNvPr id="169" name="Straight Connector 38">
                <a:extLst>
                  <a:ext uri="{FF2B5EF4-FFF2-40B4-BE49-F238E27FC236}">
                    <a16:creationId xmlns:a16="http://schemas.microsoft.com/office/drawing/2014/main" id="{BE86792E-52CA-5F5D-266A-E4924FB3035B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V="1">
                <a:off x="7260467" y="2065489"/>
                <a:ext cx="297320" cy="172279"/>
              </a:xfrm>
              <a:prstGeom prst="line">
                <a:avLst/>
              </a:prstGeom>
              <a:grpFill/>
              <a:ln w="12700" algn="ctr">
                <a:solidFill>
                  <a:srgbClr val="FF0000"/>
                </a:solidFill>
                <a:round/>
                <a:headEnd/>
                <a:tailEnd/>
              </a:ln>
            </p:spPr>
          </p:cxnSp>
        </p:grpSp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id="{95CC3AC7-BEA5-FABE-84DC-7B8A4FDF83D2}"/>
              </a:ext>
            </a:extLst>
          </p:cNvPr>
          <p:cNvGrpSpPr/>
          <p:nvPr/>
        </p:nvGrpSpPr>
        <p:grpSpPr>
          <a:xfrm>
            <a:off x="1971675" y="2988237"/>
            <a:ext cx="814276" cy="2489048"/>
            <a:chOff x="1171575" y="2988237"/>
            <a:chExt cx="814276" cy="2489048"/>
          </a:xfrm>
        </p:grpSpPr>
        <p:sp>
          <p:nvSpPr>
            <p:cNvPr id="136" name="Rectangle 13">
              <a:extLst>
                <a:ext uri="{FF2B5EF4-FFF2-40B4-BE49-F238E27FC236}">
                  <a16:creationId xmlns:a16="http://schemas.microsoft.com/office/drawing/2014/main" id="{0A7FA809-DAFC-5B5D-EA73-B1986737DD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9817" y="4624968"/>
              <a:ext cx="713048" cy="29051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r>
                <a:rPr lang="en-US" sz="1400"/>
                <a:t>== 32</a:t>
              </a:r>
            </a:p>
          </p:txBody>
        </p:sp>
        <p:sp>
          <p:nvSpPr>
            <p:cNvPr id="170" name="AutoShape 10">
              <a:extLst>
                <a:ext uri="{FF2B5EF4-FFF2-40B4-BE49-F238E27FC236}">
                  <a16:creationId xmlns:a16="http://schemas.microsoft.com/office/drawing/2014/main" id="{642D4D60-4A3D-D495-BA11-128B7F4636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61528" y="3652838"/>
              <a:ext cx="428625" cy="144462"/>
            </a:xfrm>
            <a:prstGeom prst="flowChartManualOperation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2" charset="2"/>
                <a:buChar char="•"/>
              </a:pPr>
              <a:endParaRPr lang="en-US"/>
            </a:p>
          </p:txBody>
        </p:sp>
        <p:cxnSp>
          <p:nvCxnSpPr>
            <p:cNvPr id="175" name="Straight Arrow Connector 230">
              <a:extLst>
                <a:ext uri="{FF2B5EF4-FFF2-40B4-BE49-F238E27FC236}">
                  <a16:creationId xmlns:a16="http://schemas.microsoft.com/office/drawing/2014/main" id="{8D32F10C-9328-434D-1B5A-918DB525409C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574601" y="3811893"/>
              <a:ext cx="1239" cy="242357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 type="none" w="med" len="med"/>
              <a:tailEnd type="triangle" w="med" len="med"/>
            </a:ln>
          </p:spPr>
        </p:cxnSp>
        <p:cxnSp>
          <p:nvCxnSpPr>
            <p:cNvPr id="176" name="Straight Arrow Connector 230">
              <a:extLst>
                <a:ext uri="{FF2B5EF4-FFF2-40B4-BE49-F238E27FC236}">
                  <a16:creationId xmlns:a16="http://schemas.microsoft.com/office/drawing/2014/main" id="{56E7A7DC-6C7E-8F61-A3A0-53C76F44AEEA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573362" y="4382611"/>
              <a:ext cx="1239" cy="242357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 type="none" w="med" len="med"/>
              <a:tailEnd type="triangle" w="med" len="med"/>
            </a:ln>
          </p:spPr>
        </p:cxnSp>
        <p:cxnSp>
          <p:nvCxnSpPr>
            <p:cNvPr id="177" name="Shape 256">
              <a:extLst>
                <a:ext uri="{FF2B5EF4-FFF2-40B4-BE49-F238E27FC236}">
                  <a16:creationId xmlns:a16="http://schemas.microsoft.com/office/drawing/2014/main" id="{C3FED185-DCE0-EB99-BB33-67FB8A328200}"/>
                </a:ext>
              </a:extLst>
            </p:cNvPr>
            <p:cNvCxnSpPr>
              <a:cxnSpLocks noChangeShapeType="1"/>
              <a:stCxn id="166" idx="2"/>
              <a:endCxn id="82" idx="0"/>
            </p:cNvCxnSpPr>
            <p:nvPr/>
          </p:nvCxnSpPr>
          <p:spPr bwMode="auto">
            <a:xfrm rot="5400000" flipH="1">
              <a:off x="819227" y="3594752"/>
              <a:ext cx="1341965" cy="191313"/>
            </a:xfrm>
            <a:prstGeom prst="bentConnector5">
              <a:avLst>
                <a:gd name="adj1" fmla="val -8518"/>
                <a:gd name="adj2" fmla="val 336041"/>
                <a:gd name="adj3" fmla="val 117035"/>
              </a:avLst>
            </a:prstGeom>
            <a:noFill/>
            <a:ln w="9525" algn="ctr">
              <a:solidFill>
                <a:schemeClr val="tx1"/>
              </a:solidFill>
              <a:round/>
              <a:headEnd type="none" w="med" len="med"/>
              <a:tailEnd type="triangle" w="med" len="med"/>
            </a:ln>
          </p:spPr>
        </p:cxnSp>
        <p:sp>
          <p:nvSpPr>
            <p:cNvPr id="191" name="Oval 149">
              <a:extLst>
                <a:ext uri="{FF2B5EF4-FFF2-40B4-BE49-F238E27FC236}">
                  <a16:creationId xmlns:a16="http://schemas.microsoft.com/office/drawing/2014/main" id="{CC96C5FC-58E7-586D-D728-EB15245237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1117" y="2988237"/>
              <a:ext cx="304734" cy="313763"/>
            </a:xfrm>
            <a:prstGeom prst="ellips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r>
                <a:rPr lang="en-US"/>
                <a:t>0</a:t>
              </a:r>
            </a:p>
          </p:txBody>
        </p:sp>
        <p:cxnSp>
          <p:nvCxnSpPr>
            <p:cNvPr id="192" name="Elbow Connector 190">
              <a:extLst>
                <a:ext uri="{FF2B5EF4-FFF2-40B4-BE49-F238E27FC236}">
                  <a16:creationId xmlns:a16="http://schemas.microsoft.com/office/drawing/2014/main" id="{1C59659E-EFF1-ACA1-ED2C-F07B38BD2D75}"/>
                </a:ext>
              </a:extLst>
            </p:cNvPr>
            <p:cNvCxnSpPr>
              <a:cxnSpLocks noChangeShapeType="1"/>
              <a:stCxn id="191" idx="4"/>
            </p:cNvCxnSpPr>
            <p:nvPr/>
          </p:nvCxnSpPr>
          <p:spPr bwMode="auto">
            <a:xfrm rot="5400000">
              <a:off x="1581631" y="3400985"/>
              <a:ext cx="350838" cy="152868"/>
            </a:xfrm>
            <a:prstGeom prst="bentConnector3">
              <a:avLst>
                <a:gd name="adj1" fmla="val 41855"/>
              </a:avLst>
            </a:prstGeom>
            <a:noFill/>
            <a:ln w="9525" algn="ctr">
              <a:solidFill>
                <a:schemeClr val="tx1"/>
              </a:solidFill>
              <a:round/>
              <a:headEnd type="none" w="med" len="med"/>
              <a:tailEnd type="triangle" w="med" len="med"/>
            </a:ln>
          </p:spPr>
        </p:cxnSp>
        <p:cxnSp>
          <p:nvCxnSpPr>
            <p:cNvPr id="198" name="Straight Arrow Connector 230">
              <a:extLst>
                <a:ext uri="{FF2B5EF4-FFF2-40B4-BE49-F238E27FC236}">
                  <a16:creationId xmlns:a16="http://schemas.microsoft.com/office/drawing/2014/main" id="{D3056A2E-2371-3047-5305-5C06B6419D8F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557790" y="4934989"/>
              <a:ext cx="1239" cy="242357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 type="none" w="med" len="med"/>
              <a:tailEnd type="triangle" w="med" len="med"/>
            </a:ln>
          </p:spPr>
        </p:cxnSp>
        <p:sp>
          <p:nvSpPr>
            <p:cNvPr id="199" name="TextBox 102">
              <a:extLst>
                <a:ext uri="{FF2B5EF4-FFF2-40B4-BE49-F238E27FC236}">
                  <a16:creationId xmlns:a16="http://schemas.microsoft.com/office/drawing/2014/main" id="{04D11766-1BB0-B76D-DF5C-A939482E86D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34100" y="5191053"/>
              <a:ext cx="627095" cy="2862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r>
                <a:rPr lang="en-US" sz="1400"/>
                <a:t>done</a:t>
              </a:r>
            </a:p>
          </p:txBody>
        </p:sp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9AB2D20B-E092-AA51-943C-ED1044F0435B}"/>
                </a:ext>
              </a:extLst>
            </p:cNvPr>
            <p:cNvSpPr txBox="1"/>
            <p:nvPr/>
          </p:nvSpPr>
          <p:spPr>
            <a:xfrm>
              <a:off x="1171575" y="3019425"/>
              <a:ext cx="445956" cy="286232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pPr>
                <a:buNone/>
              </a:pPr>
              <a:r>
                <a:rPr lang="en-US" sz="1400"/>
                <a:t>+1</a:t>
              </a:r>
            </a:p>
          </p:txBody>
        </p:sp>
        <p:cxnSp>
          <p:nvCxnSpPr>
            <p:cNvPr id="84" name="Elbow Connector 190">
              <a:extLst>
                <a:ext uri="{FF2B5EF4-FFF2-40B4-BE49-F238E27FC236}">
                  <a16:creationId xmlns:a16="http://schemas.microsoft.com/office/drawing/2014/main" id="{061F8E60-61EE-0200-3639-8329590D3CBC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6200000" flipH="1">
              <a:off x="1267306" y="3400985"/>
              <a:ext cx="350838" cy="152868"/>
            </a:xfrm>
            <a:prstGeom prst="bentConnector3">
              <a:avLst>
                <a:gd name="adj1" fmla="val 41855"/>
              </a:avLst>
            </a:prstGeom>
            <a:noFill/>
            <a:ln w="9525" algn="ctr">
              <a:solidFill>
                <a:schemeClr val="tx1"/>
              </a:solidFill>
              <a:round/>
              <a:headEnd type="none" w="med" len="med"/>
              <a:tailEnd type="triangle" w="med" len="med"/>
            </a:ln>
          </p:spPr>
        </p:cxnSp>
      </p:grpSp>
      <p:sp>
        <p:nvSpPr>
          <p:cNvPr id="24" name="Rectangle 13">
            <a:extLst>
              <a:ext uri="{FF2B5EF4-FFF2-40B4-BE49-F238E27FC236}">
                <a16:creationId xmlns:a16="http://schemas.microsoft.com/office/drawing/2014/main" id="{F8AF2444-1F7C-2A89-D649-31B840EB76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69997" y="4039655"/>
            <a:ext cx="1206500" cy="30057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 sz="1400"/>
              <a:t>prod</a:t>
            </a:r>
          </a:p>
        </p:txBody>
      </p:sp>
      <p:grpSp>
        <p:nvGrpSpPr>
          <p:cNvPr id="6" name="Group 31">
            <a:extLst>
              <a:ext uri="{FF2B5EF4-FFF2-40B4-BE49-F238E27FC236}">
                <a16:creationId xmlns:a16="http://schemas.microsoft.com/office/drawing/2014/main" id="{B5FAAEF3-27E7-E162-A97A-96ADF9F511F1}"/>
              </a:ext>
            </a:extLst>
          </p:cNvPr>
          <p:cNvGrpSpPr>
            <a:grpSpLocks/>
          </p:cNvGrpSpPr>
          <p:nvPr/>
        </p:nvGrpSpPr>
        <p:grpSpPr bwMode="auto">
          <a:xfrm>
            <a:off x="6773185" y="4038600"/>
            <a:ext cx="101267" cy="290358"/>
            <a:chOff x="1539276" y="3050891"/>
            <a:chExt cx="300885" cy="310334"/>
          </a:xfrm>
        </p:grpSpPr>
        <p:cxnSp>
          <p:nvCxnSpPr>
            <p:cNvPr id="26" name="Straight Connector 135">
              <a:extLst>
                <a:ext uri="{FF2B5EF4-FFF2-40B4-BE49-F238E27FC236}">
                  <a16:creationId xmlns:a16="http://schemas.microsoft.com/office/drawing/2014/main" id="{86713E3E-6DE7-FC0C-5FE4-CB7061D9564D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539276" y="3050891"/>
              <a:ext cx="295275" cy="147284"/>
            </a:xfrm>
            <a:prstGeom prst="line">
              <a:avLst/>
            </a:prstGeom>
            <a:noFill/>
            <a:ln w="12700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7" name="Straight Connector 136">
              <a:extLst>
                <a:ext uri="{FF2B5EF4-FFF2-40B4-BE49-F238E27FC236}">
                  <a16:creationId xmlns:a16="http://schemas.microsoft.com/office/drawing/2014/main" id="{11A949DD-0847-895D-0637-C2D057D89507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1542841" y="3188945"/>
              <a:ext cx="297320" cy="172280"/>
            </a:xfrm>
            <a:prstGeom prst="line">
              <a:avLst/>
            </a:prstGeom>
            <a:noFill/>
            <a:ln w="12700" algn="ctr">
              <a:solidFill>
                <a:srgbClr val="FF0000"/>
              </a:solidFill>
              <a:round/>
              <a:headEnd/>
              <a:tailEnd/>
            </a:ln>
          </p:spPr>
        </p:cxn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E8C90B32-932C-936F-F37E-A80F78690B42}"/>
              </a:ext>
            </a:extLst>
          </p:cNvPr>
          <p:cNvGrpSpPr/>
          <p:nvPr/>
        </p:nvGrpSpPr>
        <p:grpSpPr>
          <a:xfrm>
            <a:off x="6758748" y="3512345"/>
            <a:ext cx="1228221" cy="2080232"/>
            <a:chOff x="6758748" y="3512345"/>
            <a:chExt cx="1228221" cy="2080232"/>
          </a:xfrm>
        </p:grpSpPr>
        <p:sp>
          <p:nvSpPr>
            <p:cNvPr id="10" name="TextBox 102">
              <a:extLst>
                <a:ext uri="{FF2B5EF4-FFF2-40B4-BE49-F238E27FC236}">
                  <a16:creationId xmlns:a16="http://schemas.microsoft.com/office/drawing/2014/main" id="{0C597B57-2E0F-4EE4-6312-2FAC0ABD21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58748" y="5306345"/>
              <a:ext cx="1228221" cy="2862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r>
                <a:rPr lang="en-US" sz="1400"/>
                <a:t>result (low)</a:t>
              </a:r>
            </a:p>
          </p:txBody>
        </p:sp>
        <p:cxnSp>
          <p:nvCxnSpPr>
            <p:cNvPr id="57" name="Straight Arrow Connector 254">
              <a:extLst>
                <a:ext uri="{FF2B5EF4-FFF2-40B4-BE49-F238E27FC236}">
                  <a16:creationId xmlns:a16="http://schemas.microsoft.com/office/drawing/2014/main" id="{157F3ACF-EA70-7930-E7A6-0C47E4E2D870}"/>
                </a:ext>
              </a:extLst>
            </p:cNvPr>
            <p:cNvCxnSpPr>
              <a:cxnSpLocks noChangeShapeType="1"/>
              <a:stCxn id="24" idx="2"/>
              <a:endCxn id="10" idx="0"/>
            </p:cNvCxnSpPr>
            <p:nvPr/>
          </p:nvCxnSpPr>
          <p:spPr bwMode="auto">
            <a:xfrm flipH="1">
              <a:off x="7372859" y="4340225"/>
              <a:ext cx="388" cy="966120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 type="none" w="med" len="med"/>
              <a:tailEnd type="triangle" w="med" len="med"/>
            </a:ln>
          </p:spPr>
        </p:cxnSp>
        <p:cxnSp>
          <p:nvCxnSpPr>
            <p:cNvPr id="70" name="Shape 256">
              <a:extLst>
                <a:ext uri="{FF2B5EF4-FFF2-40B4-BE49-F238E27FC236}">
                  <a16:creationId xmlns:a16="http://schemas.microsoft.com/office/drawing/2014/main" id="{F2EA2AD1-FC35-EE4B-2DF8-EED6EFB98D7B}"/>
                </a:ext>
              </a:extLst>
            </p:cNvPr>
            <p:cNvCxnSpPr>
              <a:cxnSpLocks noChangeShapeType="1"/>
              <a:stCxn id="24" idx="2"/>
              <a:endCxn id="118" idx="2"/>
            </p:cNvCxnSpPr>
            <p:nvPr/>
          </p:nvCxnSpPr>
          <p:spPr bwMode="auto">
            <a:xfrm rot="5400000" flipH="1">
              <a:off x="6955878" y="3922857"/>
              <a:ext cx="827881" cy="6857"/>
            </a:xfrm>
            <a:prstGeom prst="bentConnector5">
              <a:avLst>
                <a:gd name="adj1" fmla="val -27613"/>
                <a:gd name="adj2" fmla="val -13688902"/>
                <a:gd name="adj3" fmla="val 127613"/>
              </a:avLst>
            </a:prstGeom>
            <a:noFill/>
            <a:ln w="9525" algn="ctr">
              <a:solidFill>
                <a:schemeClr val="tx1"/>
              </a:solidFill>
              <a:round/>
              <a:headEnd type="none" w="med" len="med"/>
              <a:tailEnd type="none" w="med" len="med"/>
            </a:ln>
          </p:spPr>
        </p:cxn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A8B45B3D-FD69-E04E-391E-EECBA19ACD77}"/>
                </a:ext>
              </a:extLst>
            </p:cNvPr>
            <p:cNvSpPr txBox="1"/>
            <p:nvPr/>
          </p:nvSpPr>
          <p:spPr>
            <a:xfrm>
              <a:off x="7436495" y="3848100"/>
              <a:ext cx="521297" cy="20313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buNone/>
              </a:pPr>
              <a:r>
                <a:rPr lang="en-US" sz="800"/>
                <a:t>[30:0]</a:t>
              </a:r>
            </a:p>
          </p:txBody>
        </p:sp>
      </p:grpSp>
      <p:grpSp>
        <p:nvGrpSpPr>
          <p:cNvPr id="95" name="Group 94">
            <a:extLst>
              <a:ext uri="{FF2B5EF4-FFF2-40B4-BE49-F238E27FC236}">
                <a16:creationId xmlns:a16="http://schemas.microsoft.com/office/drawing/2014/main" id="{89F085BF-B1CE-A6E5-D23B-FE2B9C6826CB}"/>
              </a:ext>
            </a:extLst>
          </p:cNvPr>
          <p:cNvGrpSpPr/>
          <p:nvPr/>
        </p:nvGrpSpPr>
        <p:grpSpPr>
          <a:xfrm>
            <a:off x="3495675" y="1631950"/>
            <a:ext cx="862666" cy="2914583"/>
            <a:chOff x="2695575" y="1631950"/>
            <a:chExt cx="862666" cy="2914583"/>
          </a:xfrm>
        </p:grpSpPr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D4871435-9024-11D8-469A-576F522AA3E9}"/>
                </a:ext>
              </a:extLst>
            </p:cNvPr>
            <p:cNvGrpSpPr/>
            <p:nvPr/>
          </p:nvGrpSpPr>
          <p:grpSpPr>
            <a:xfrm>
              <a:off x="2756013" y="1631950"/>
              <a:ext cx="802228" cy="2708277"/>
              <a:chOff x="2756013" y="1631950"/>
              <a:chExt cx="802228" cy="2708277"/>
            </a:xfrm>
          </p:grpSpPr>
          <p:sp>
            <p:nvSpPr>
              <p:cNvPr id="9" name="TextBox 101">
                <a:extLst>
                  <a:ext uri="{FF2B5EF4-FFF2-40B4-BE49-F238E27FC236}">
                    <a16:creationId xmlns:a16="http://schemas.microsoft.com/office/drawing/2014/main" id="{A9174851-6FFA-38FD-9403-881AC142E94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077019" y="1631950"/>
                <a:ext cx="481222" cy="2862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None/>
                </a:pPr>
                <a:r>
                  <a:rPr lang="en-US" sz="1400" err="1"/>
                  <a:t>aIn</a:t>
                </a:r>
                <a:endParaRPr lang="en-US" sz="1400"/>
              </a:p>
            </p:txBody>
          </p:sp>
          <p:sp>
            <p:nvSpPr>
              <p:cNvPr id="29" name="Rectangle 13">
                <a:extLst>
                  <a:ext uri="{FF2B5EF4-FFF2-40B4-BE49-F238E27FC236}">
                    <a16:creationId xmlns:a16="http://schemas.microsoft.com/office/drawing/2014/main" id="{BB9C406A-F2ED-3D82-AA2F-4FC77129CFE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0800000">
                <a:off x="2756013" y="2973388"/>
                <a:ext cx="322262" cy="290512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None/>
                </a:pPr>
                <a:r>
                  <a:rPr lang="en-US" sz="1400"/>
                  <a:t>&lt;&lt;</a:t>
                </a:r>
              </a:p>
            </p:txBody>
          </p:sp>
          <p:cxnSp>
            <p:nvCxnSpPr>
              <p:cNvPr id="34" name="Straight Arrow Connector 179">
                <a:extLst>
                  <a:ext uri="{FF2B5EF4-FFF2-40B4-BE49-F238E27FC236}">
                    <a16:creationId xmlns:a16="http://schemas.microsoft.com/office/drawing/2014/main" id="{599B7EE3-5D5C-B72F-8366-FA23E03879A1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H="1">
                <a:off x="3219894" y="1954213"/>
                <a:ext cx="0" cy="1693862"/>
              </a:xfrm>
              <a:prstGeom prst="straightConnector1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</p:spPr>
          </p:cxnSp>
          <p:sp>
            <p:nvSpPr>
              <p:cNvPr id="38" name="AutoShape 10">
                <a:extLst>
                  <a:ext uri="{FF2B5EF4-FFF2-40B4-BE49-F238E27FC236}">
                    <a16:creationId xmlns:a16="http://schemas.microsoft.com/office/drawing/2014/main" id="{BAB50E2E-7E08-061F-D6C1-09AF4F2FB15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09383" y="3652838"/>
                <a:ext cx="428625" cy="144462"/>
              </a:xfrm>
              <a:prstGeom prst="flowChartManualOperation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</a:pPr>
                <a:endParaRPr lang="en-US"/>
              </a:p>
            </p:txBody>
          </p:sp>
          <p:cxnSp>
            <p:nvCxnSpPr>
              <p:cNvPr id="42" name="Elbow Connector 189">
                <a:extLst>
                  <a:ext uri="{FF2B5EF4-FFF2-40B4-BE49-F238E27FC236}">
                    <a16:creationId xmlns:a16="http://schemas.microsoft.com/office/drawing/2014/main" id="{9E4382B6-F110-9E48-60FF-88D48AAE30F3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16200000" flipH="1">
                <a:off x="2790938" y="3405187"/>
                <a:ext cx="368300" cy="117475"/>
              </a:xfrm>
              <a:prstGeom prst="bentConnector3">
                <a:avLst>
                  <a:gd name="adj1" fmla="val 50000"/>
                </a:avLst>
              </a:prstGeom>
              <a:noFill/>
              <a:ln w="9525" algn="ctr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</p:spPr>
          </p:cxnSp>
          <p:cxnSp>
            <p:nvCxnSpPr>
              <p:cNvPr id="50" name="Straight Arrow Connector 230">
                <a:extLst>
                  <a:ext uri="{FF2B5EF4-FFF2-40B4-BE49-F238E27FC236}">
                    <a16:creationId xmlns:a16="http://schemas.microsoft.com/office/drawing/2014/main" id="{575416AA-E9B9-2CA2-C936-BA8021403276}"/>
                  </a:ext>
                </a:extLst>
              </p:cNvPr>
              <p:cNvCxnSpPr>
                <a:cxnSpLocks noChangeShapeType="1"/>
                <a:stCxn id="38" idx="2"/>
                <a:endCxn id="19" idx="0"/>
              </p:cNvCxnSpPr>
              <p:nvPr/>
            </p:nvCxnSpPr>
            <p:spPr bwMode="auto">
              <a:xfrm>
                <a:off x="3123696" y="3797300"/>
                <a:ext cx="10764" cy="242357"/>
              </a:xfrm>
              <a:prstGeom prst="straightConnector1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</p:spPr>
          </p:cxnSp>
          <p:cxnSp>
            <p:nvCxnSpPr>
              <p:cNvPr id="58" name="Shape 256">
                <a:extLst>
                  <a:ext uri="{FF2B5EF4-FFF2-40B4-BE49-F238E27FC236}">
                    <a16:creationId xmlns:a16="http://schemas.microsoft.com/office/drawing/2014/main" id="{7F06857A-5E1F-B710-96DD-68BD54B0877A}"/>
                  </a:ext>
                </a:extLst>
              </p:cNvPr>
              <p:cNvCxnSpPr>
                <a:cxnSpLocks noChangeShapeType="1"/>
                <a:stCxn id="19" idx="2"/>
                <a:endCxn id="29" idx="2"/>
              </p:cNvCxnSpPr>
              <p:nvPr/>
            </p:nvCxnSpPr>
            <p:spPr bwMode="auto">
              <a:xfrm rot="5400000" flipH="1">
                <a:off x="2342382" y="3548150"/>
                <a:ext cx="1366839" cy="217316"/>
              </a:xfrm>
              <a:prstGeom prst="bentConnector5">
                <a:avLst>
                  <a:gd name="adj1" fmla="val -16725"/>
                  <a:gd name="adj2" fmla="val 386828"/>
                  <a:gd name="adj3" fmla="val 116725"/>
                </a:avLst>
              </a:prstGeom>
              <a:noFill/>
              <a:ln w="9525" algn="ctr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</p:spPr>
          </p:cxnSp>
        </p:grpSp>
        <p:sp>
          <p:nvSpPr>
            <p:cNvPr id="100" name="TextBox 99">
              <a:extLst>
                <a:ext uri="{FF2B5EF4-FFF2-40B4-BE49-F238E27FC236}">
                  <a16:creationId xmlns:a16="http://schemas.microsoft.com/office/drawing/2014/main" id="{CCFC169B-F8DE-858C-B37D-83039A710991}"/>
                </a:ext>
              </a:extLst>
            </p:cNvPr>
            <p:cNvSpPr txBox="1"/>
            <p:nvPr/>
          </p:nvSpPr>
          <p:spPr>
            <a:xfrm>
              <a:off x="2695575" y="4343400"/>
              <a:ext cx="428322" cy="20313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buNone/>
              </a:pPr>
              <a:r>
                <a:rPr lang="en-US" sz="800"/>
                <a:t>31:0</a:t>
              </a:r>
            </a:p>
          </p:txBody>
        </p:sp>
      </p:grpSp>
      <p:sp>
        <p:nvSpPr>
          <p:cNvPr id="63" name="Rectangle 13">
            <a:extLst>
              <a:ext uri="{FF2B5EF4-FFF2-40B4-BE49-F238E27FC236}">
                <a16:creationId xmlns:a16="http://schemas.microsoft.com/office/drawing/2014/main" id="{04E6B7CF-7478-1DC3-2000-F31C478F6F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55962" y="4041770"/>
            <a:ext cx="1206500" cy="30057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 sz="1400" err="1"/>
              <a:t>tp</a:t>
            </a:r>
            <a:endParaRPr lang="en-US" sz="1400"/>
          </a:p>
        </p:txBody>
      </p:sp>
      <p:grpSp>
        <p:nvGrpSpPr>
          <p:cNvPr id="13" name="Group 31">
            <a:extLst>
              <a:ext uri="{FF2B5EF4-FFF2-40B4-BE49-F238E27FC236}">
                <a16:creationId xmlns:a16="http://schemas.microsoft.com/office/drawing/2014/main" id="{E6F4CC24-C9E6-39C0-BBE7-2EBA00A238D4}"/>
              </a:ext>
            </a:extLst>
          </p:cNvPr>
          <p:cNvGrpSpPr>
            <a:grpSpLocks/>
          </p:cNvGrpSpPr>
          <p:nvPr/>
        </p:nvGrpSpPr>
        <p:grpSpPr bwMode="auto">
          <a:xfrm>
            <a:off x="5059150" y="4040715"/>
            <a:ext cx="101267" cy="290358"/>
            <a:chOff x="1539276" y="3050891"/>
            <a:chExt cx="300885" cy="310334"/>
          </a:xfrm>
          <a:solidFill>
            <a:schemeClr val="bg1"/>
          </a:solidFill>
        </p:grpSpPr>
        <p:cxnSp>
          <p:nvCxnSpPr>
            <p:cNvPr id="65" name="Straight Connector 135">
              <a:extLst>
                <a:ext uri="{FF2B5EF4-FFF2-40B4-BE49-F238E27FC236}">
                  <a16:creationId xmlns:a16="http://schemas.microsoft.com/office/drawing/2014/main" id="{98D06B32-660C-174F-5E59-78928FB32E10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539276" y="3050891"/>
              <a:ext cx="295275" cy="147284"/>
            </a:xfrm>
            <a:prstGeom prst="line">
              <a:avLst/>
            </a:prstGeom>
            <a:grpFill/>
            <a:ln w="12700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66" name="Straight Connector 136">
              <a:extLst>
                <a:ext uri="{FF2B5EF4-FFF2-40B4-BE49-F238E27FC236}">
                  <a16:creationId xmlns:a16="http://schemas.microsoft.com/office/drawing/2014/main" id="{90BFF786-2AFF-DFC0-6C59-2D48C4FF708F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1542841" y="3188945"/>
              <a:ext cx="297320" cy="172280"/>
            </a:xfrm>
            <a:prstGeom prst="line">
              <a:avLst/>
            </a:prstGeom>
            <a:grpFill/>
            <a:ln w="12700" algn="ctr">
              <a:solidFill>
                <a:srgbClr val="FF0000"/>
              </a:solidFill>
              <a:round/>
              <a:headEnd/>
              <a:tailEnd/>
            </a:ln>
          </p:spPr>
        </p:cxnSp>
      </p:grpSp>
      <p:grpSp>
        <p:nvGrpSpPr>
          <p:cNvPr id="103" name="Group 102">
            <a:extLst>
              <a:ext uri="{FF2B5EF4-FFF2-40B4-BE49-F238E27FC236}">
                <a16:creationId xmlns:a16="http://schemas.microsoft.com/office/drawing/2014/main" id="{058930A6-7ECE-462C-BDB8-F545D68EED1A}"/>
              </a:ext>
            </a:extLst>
          </p:cNvPr>
          <p:cNvGrpSpPr/>
          <p:nvPr/>
        </p:nvGrpSpPr>
        <p:grpSpPr>
          <a:xfrm>
            <a:off x="2547391" y="3657600"/>
            <a:ext cx="541519" cy="313932"/>
            <a:chOff x="1747291" y="3657600"/>
            <a:chExt cx="541519" cy="313932"/>
          </a:xfrm>
        </p:grpSpPr>
        <p:cxnSp>
          <p:nvCxnSpPr>
            <p:cNvPr id="138" name="Straight Arrow Connector 137">
              <a:extLst>
                <a:ext uri="{FF2B5EF4-FFF2-40B4-BE49-F238E27FC236}">
                  <a16:creationId xmlns:a16="http://schemas.microsoft.com/office/drawing/2014/main" id="{15EDACB9-8A45-B9FB-A31F-637B3E901B1A}"/>
                </a:ext>
              </a:extLst>
            </p:cNvPr>
            <p:cNvCxnSpPr/>
            <p:nvPr/>
          </p:nvCxnSpPr>
          <p:spPr bwMode="auto">
            <a:xfrm flipH="1" flipV="1">
              <a:off x="1747291" y="3724275"/>
              <a:ext cx="319634" cy="794"/>
            </a:xfrm>
            <a:prstGeom prst="straightConnector1">
              <a:avLst/>
            </a:prstGeom>
            <a:no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sp>
          <p:nvSpPr>
            <p:cNvPr id="142" name="TextBox 141">
              <a:extLst>
                <a:ext uri="{FF2B5EF4-FFF2-40B4-BE49-F238E27FC236}">
                  <a16:creationId xmlns:a16="http://schemas.microsoft.com/office/drawing/2014/main" id="{12ED7CE1-0195-F4BE-0DBD-0E10AD21AEF5}"/>
                </a:ext>
              </a:extLst>
            </p:cNvPr>
            <p:cNvSpPr txBox="1"/>
            <p:nvPr/>
          </p:nvSpPr>
          <p:spPr>
            <a:xfrm>
              <a:off x="1866900" y="3657600"/>
              <a:ext cx="421910" cy="3139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buNone/>
              </a:pPr>
              <a:r>
                <a:rPr lang="en-US" sz="1600">
                  <a:solidFill>
                    <a:srgbClr val="FF0000"/>
                  </a:solidFill>
                </a:rPr>
                <a:t>s1</a:t>
              </a:r>
            </a:p>
          </p:txBody>
        </p:sp>
      </p:grpSp>
      <p:grpSp>
        <p:nvGrpSpPr>
          <p:cNvPr id="104" name="Group 103">
            <a:extLst>
              <a:ext uri="{FF2B5EF4-FFF2-40B4-BE49-F238E27FC236}">
                <a16:creationId xmlns:a16="http://schemas.microsoft.com/office/drawing/2014/main" id="{1D04B828-7026-F907-8F04-58722B7ADF8D}"/>
              </a:ext>
            </a:extLst>
          </p:cNvPr>
          <p:cNvGrpSpPr/>
          <p:nvPr/>
        </p:nvGrpSpPr>
        <p:grpSpPr>
          <a:xfrm>
            <a:off x="4080916" y="3695700"/>
            <a:ext cx="531994" cy="313932"/>
            <a:chOff x="3280816" y="3695700"/>
            <a:chExt cx="531994" cy="313932"/>
          </a:xfrm>
        </p:grpSpPr>
        <p:cxnSp>
          <p:nvCxnSpPr>
            <p:cNvPr id="141" name="Straight Arrow Connector 140">
              <a:extLst>
                <a:ext uri="{FF2B5EF4-FFF2-40B4-BE49-F238E27FC236}">
                  <a16:creationId xmlns:a16="http://schemas.microsoft.com/office/drawing/2014/main" id="{717138A4-B691-8E9A-9414-3EA742E47803}"/>
                </a:ext>
              </a:extLst>
            </p:cNvPr>
            <p:cNvCxnSpPr/>
            <p:nvPr/>
          </p:nvCxnSpPr>
          <p:spPr bwMode="auto">
            <a:xfrm flipH="1" flipV="1">
              <a:off x="3280816" y="3752850"/>
              <a:ext cx="319634" cy="794"/>
            </a:xfrm>
            <a:prstGeom prst="straightConnector1">
              <a:avLst/>
            </a:prstGeom>
            <a:no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sp>
          <p:nvSpPr>
            <p:cNvPr id="143" name="TextBox 142">
              <a:extLst>
                <a:ext uri="{FF2B5EF4-FFF2-40B4-BE49-F238E27FC236}">
                  <a16:creationId xmlns:a16="http://schemas.microsoft.com/office/drawing/2014/main" id="{1940C971-FC40-C6CB-23F0-193EE397BCDA}"/>
                </a:ext>
              </a:extLst>
            </p:cNvPr>
            <p:cNvSpPr txBox="1"/>
            <p:nvPr/>
          </p:nvSpPr>
          <p:spPr>
            <a:xfrm>
              <a:off x="3390900" y="3695700"/>
              <a:ext cx="421910" cy="3139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buNone/>
              </a:pPr>
              <a:r>
                <a:rPr lang="en-US" sz="1600">
                  <a:solidFill>
                    <a:srgbClr val="FF0000"/>
                  </a:solidFill>
                </a:rPr>
                <a:t>s1</a:t>
              </a:r>
            </a:p>
          </p:txBody>
        </p:sp>
      </p:grpSp>
      <p:grpSp>
        <p:nvGrpSpPr>
          <p:cNvPr id="112" name="Group 111">
            <a:extLst>
              <a:ext uri="{FF2B5EF4-FFF2-40B4-BE49-F238E27FC236}">
                <a16:creationId xmlns:a16="http://schemas.microsoft.com/office/drawing/2014/main" id="{EB52179E-D829-D2F7-A283-B4A275C99630}"/>
              </a:ext>
            </a:extLst>
          </p:cNvPr>
          <p:cNvGrpSpPr/>
          <p:nvPr/>
        </p:nvGrpSpPr>
        <p:grpSpPr>
          <a:xfrm>
            <a:off x="5576341" y="3000375"/>
            <a:ext cx="712969" cy="313932"/>
            <a:chOff x="4776241" y="3000375"/>
            <a:chExt cx="712969" cy="313932"/>
          </a:xfrm>
        </p:grpSpPr>
        <p:cxnSp>
          <p:nvCxnSpPr>
            <p:cNvPr id="140" name="Straight Arrow Connector 139">
              <a:extLst>
                <a:ext uri="{FF2B5EF4-FFF2-40B4-BE49-F238E27FC236}">
                  <a16:creationId xmlns:a16="http://schemas.microsoft.com/office/drawing/2014/main" id="{24A7BEFB-A652-6076-77BF-BE080E952548}"/>
                </a:ext>
              </a:extLst>
            </p:cNvPr>
            <p:cNvCxnSpPr/>
            <p:nvPr/>
          </p:nvCxnSpPr>
          <p:spPr bwMode="auto">
            <a:xfrm flipH="1" flipV="1">
              <a:off x="4776241" y="3152775"/>
              <a:ext cx="319634" cy="794"/>
            </a:xfrm>
            <a:prstGeom prst="straightConnector1">
              <a:avLst/>
            </a:prstGeom>
            <a:no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sp>
          <p:nvSpPr>
            <p:cNvPr id="144" name="TextBox 143">
              <a:extLst>
                <a:ext uri="{FF2B5EF4-FFF2-40B4-BE49-F238E27FC236}">
                  <a16:creationId xmlns:a16="http://schemas.microsoft.com/office/drawing/2014/main" id="{605B27FD-9A7C-2C4C-0232-1605B8984D3C}"/>
                </a:ext>
              </a:extLst>
            </p:cNvPr>
            <p:cNvSpPr txBox="1"/>
            <p:nvPr/>
          </p:nvSpPr>
          <p:spPr>
            <a:xfrm>
              <a:off x="5067300" y="3000375"/>
              <a:ext cx="421910" cy="3139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buNone/>
              </a:pPr>
              <a:r>
                <a:rPr lang="en-US" sz="1600">
                  <a:solidFill>
                    <a:srgbClr val="FF0000"/>
                  </a:solidFill>
                </a:rPr>
                <a:t>s1</a:t>
              </a:r>
            </a:p>
          </p:txBody>
        </p:sp>
      </p:grpSp>
      <p:grpSp>
        <p:nvGrpSpPr>
          <p:cNvPr id="105" name="Group 104">
            <a:extLst>
              <a:ext uri="{FF2B5EF4-FFF2-40B4-BE49-F238E27FC236}">
                <a16:creationId xmlns:a16="http://schemas.microsoft.com/office/drawing/2014/main" id="{206C1904-C1E5-E095-3D42-CA75F79A154F}"/>
              </a:ext>
            </a:extLst>
          </p:cNvPr>
          <p:cNvGrpSpPr/>
          <p:nvPr/>
        </p:nvGrpSpPr>
        <p:grpSpPr>
          <a:xfrm>
            <a:off x="1733550" y="4143375"/>
            <a:ext cx="421910" cy="313932"/>
            <a:chOff x="933450" y="4143375"/>
            <a:chExt cx="421910" cy="313932"/>
          </a:xfrm>
        </p:grpSpPr>
        <p:cxnSp>
          <p:nvCxnSpPr>
            <p:cNvPr id="139" name="Straight Arrow Connector 138">
              <a:extLst>
                <a:ext uri="{FF2B5EF4-FFF2-40B4-BE49-F238E27FC236}">
                  <a16:creationId xmlns:a16="http://schemas.microsoft.com/office/drawing/2014/main" id="{71F17C2A-31AB-A381-9737-636C92E3BEA2}"/>
                </a:ext>
              </a:extLst>
            </p:cNvPr>
            <p:cNvCxnSpPr/>
            <p:nvPr/>
          </p:nvCxnSpPr>
          <p:spPr bwMode="auto">
            <a:xfrm flipV="1">
              <a:off x="1032916" y="4200525"/>
              <a:ext cx="319634" cy="794"/>
            </a:xfrm>
            <a:prstGeom prst="straightConnector1">
              <a:avLst/>
            </a:prstGeom>
            <a:no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sp>
          <p:nvSpPr>
            <p:cNvPr id="151" name="TextBox 150">
              <a:extLst>
                <a:ext uri="{FF2B5EF4-FFF2-40B4-BE49-F238E27FC236}">
                  <a16:creationId xmlns:a16="http://schemas.microsoft.com/office/drawing/2014/main" id="{60F25B8B-A31A-3BB4-2B78-E17CC9D456A8}"/>
                </a:ext>
              </a:extLst>
            </p:cNvPr>
            <p:cNvSpPr txBox="1"/>
            <p:nvPr/>
          </p:nvSpPr>
          <p:spPr>
            <a:xfrm>
              <a:off x="933450" y="4143375"/>
              <a:ext cx="421910" cy="3139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buNone/>
              </a:pPr>
              <a:r>
                <a:rPr lang="en-US" sz="1600">
                  <a:solidFill>
                    <a:srgbClr val="FF0000"/>
                  </a:solidFill>
                </a:rPr>
                <a:t>s2</a:t>
              </a:r>
            </a:p>
          </p:txBody>
        </p: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9DAB984A-6703-5A1C-F8F5-B9752741B82D}"/>
              </a:ext>
            </a:extLst>
          </p:cNvPr>
          <p:cNvGrpSpPr/>
          <p:nvPr/>
        </p:nvGrpSpPr>
        <p:grpSpPr>
          <a:xfrm>
            <a:off x="2905125" y="4162425"/>
            <a:ext cx="421910" cy="313932"/>
            <a:chOff x="2105025" y="4162425"/>
            <a:chExt cx="421910" cy="313932"/>
          </a:xfrm>
        </p:grpSpPr>
        <p:cxnSp>
          <p:nvCxnSpPr>
            <p:cNvPr id="145" name="Straight Arrow Connector 144">
              <a:extLst>
                <a:ext uri="{FF2B5EF4-FFF2-40B4-BE49-F238E27FC236}">
                  <a16:creationId xmlns:a16="http://schemas.microsoft.com/office/drawing/2014/main" id="{71A7F958-C463-996A-CF18-324ED71A7CDF}"/>
                </a:ext>
              </a:extLst>
            </p:cNvPr>
            <p:cNvCxnSpPr/>
            <p:nvPr/>
          </p:nvCxnSpPr>
          <p:spPr bwMode="auto">
            <a:xfrm flipV="1">
              <a:off x="2194966" y="4210050"/>
              <a:ext cx="319634" cy="794"/>
            </a:xfrm>
            <a:prstGeom prst="straightConnector1">
              <a:avLst/>
            </a:prstGeom>
            <a:no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sp>
          <p:nvSpPr>
            <p:cNvPr id="152" name="TextBox 151">
              <a:extLst>
                <a:ext uri="{FF2B5EF4-FFF2-40B4-BE49-F238E27FC236}">
                  <a16:creationId xmlns:a16="http://schemas.microsoft.com/office/drawing/2014/main" id="{B3345C78-36C8-9FE2-8609-88C22B973E07}"/>
                </a:ext>
              </a:extLst>
            </p:cNvPr>
            <p:cNvSpPr txBox="1"/>
            <p:nvPr/>
          </p:nvSpPr>
          <p:spPr>
            <a:xfrm>
              <a:off x="2105025" y="4162425"/>
              <a:ext cx="421910" cy="3139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buNone/>
              </a:pPr>
              <a:r>
                <a:rPr lang="en-US" sz="1600">
                  <a:solidFill>
                    <a:srgbClr val="FF0000"/>
                  </a:solidFill>
                </a:rPr>
                <a:t>s2</a:t>
              </a:r>
            </a:p>
          </p:txBody>
        </p:sp>
      </p:grp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93DC6DF7-D6E0-8CF9-42F1-C8D0EC34878E}"/>
              </a:ext>
            </a:extLst>
          </p:cNvPr>
          <p:cNvGrpSpPr/>
          <p:nvPr/>
        </p:nvGrpSpPr>
        <p:grpSpPr>
          <a:xfrm>
            <a:off x="4657725" y="4171950"/>
            <a:ext cx="421910" cy="313932"/>
            <a:chOff x="3857625" y="4171950"/>
            <a:chExt cx="421910" cy="313932"/>
          </a:xfrm>
        </p:grpSpPr>
        <p:cxnSp>
          <p:nvCxnSpPr>
            <p:cNvPr id="146" name="Straight Arrow Connector 145">
              <a:extLst>
                <a:ext uri="{FF2B5EF4-FFF2-40B4-BE49-F238E27FC236}">
                  <a16:creationId xmlns:a16="http://schemas.microsoft.com/office/drawing/2014/main" id="{948166BA-FF7A-CEB2-811A-5DCCE87081AF}"/>
                </a:ext>
              </a:extLst>
            </p:cNvPr>
            <p:cNvCxnSpPr/>
            <p:nvPr/>
          </p:nvCxnSpPr>
          <p:spPr bwMode="auto">
            <a:xfrm flipV="1">
              <a:off x="3947566" y="4200525"/>
              <a:ext cx="319634" cy="794"/>
            </a:xfrm>
            <a:prstGeom prst="straightConnector1">
              <a:avLst/>
            </a:prstGeom>
            <a:no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sp>
          <p:nvSpPr>
            <p:cNvPr id="153" name="TextBox 152">
              <a:extLst>
                <a:ext uri="{FF2B5EF4-FFF2-40B4-BE49-F238E27FC236}">
                  <a16:creationId xmlns:a16="http://schemas.microsoft.com/office/drawing/2014/main" id="{B0172CEE-B79E-6C57-1EEC-3AD6AC839BBD}"/>
                </a:ext>
              </a:extLst>
            </p:cNvPr>
            <p:cNvSpPr txBox="1"/>
            <p:nvPr/>
          </p:nvSpPr>
          <p:spPr>
            <a:xfrm>
              <a:off x="3857625" y="4171950"/>
              <a:ext cx="421910" cy="3139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buNone/>
              </a:pPr>
              <a:r>
                <a:rPr lang="en-US" sz="1600">
                  <a:solidFill>
                    <a:srgbClr val="FF0000"/>
                  </a:solidFill>
                </a:rPr>
                <a:t>s2</a:t>
              </a:r>
            </a:p>
          </p:txBody>
        </p:sp>
      </p:grpSp>
      <p:grpSp>
        <p:nvGrpSpPr>
          <p:cNvPr id="110" name="Group 109">
            <a:extLst>
              <a:ext uri="{FF2B5EF4-FFF2-40B4-BE49-F238E27FC236}">
                <a16:creationId xmlns:a16="http://schemas.microsoft.com/office/drawing/2014/main" id="{E5FEC70E-88E4-025F-A54C-81260C3C96C3}"/>
              </a:ext>
            </a:extLst>
          </p:cNvPr>
          <p:cNvGrpSpPr/>
          <p:nvPr/>
        </p:nvGrpSpPr>
        <p:grpSpPr>
          <a:xfrm>
            <a:off x="6410325" y="4181475"/>
            <a:ext cx="421910" cy="313932"/>
            <a:chOff x="5610225" y="4181475"/>
            <a:chExt cx="421910" cy="313932"/>
          </a:xfrm>
        </p:grpSpPr>
        <p:cxnSp>
          <p:nvCxnSpPr>
            <p:cNvPr id="148" name="Straight Arrow Connector 147">
              <a:extLst>
                <a:ext uri="{FF2B5EF4-FFF2-40B4-BE49-F238E27FC236}">
                  <a16:creationId xmlns:a16="http://schemas.microsoft.com/office/drawing/2014/main" id="{B5D67CE5-EE1A-56DA-7DC9-3DF134932615}"/>
                </a:ext>
              </a:extLst>
            </p:cNvPr>
            <p:cNvCxnSpPr/>
            <p:nvPr/>
          </p:nvCxnSpPr>
          <p:spPr bwMode="auto">
            <a:xfrm flipV="1">
              <a:off x="5652541" y="4200525"/>
              <a:ext cx="319634" cy="794"/>
            </a:xfrm>
            <a:prstGeom prst="straightConnector1">
              <a:avLst/>
            </a:prstGeom>
            <a:no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sp>
          <p:nvSpPr>
            <p:cNvPr id="154" name="TextBox 153">
              <a:extLst>
                <a:ext uri="{FF2B5EF4-FFF2-40B4-BE49-F238E27FC236}">
                  <a16:creationId xmlns:a16="http://schemas.microsoft.com/office/drawing/2014/main" id="{7F8ABF52-10C8-4249-C0C3-64A88094776F}"/>
                </a:ext>
              </a:extLst>
            </p:cNvPr>
            <p:cNvSpPr txBox="1"/>
            <p:nvPr/>
          </p:nvSpPr>
          <p:spPr>
            <a:xfrm>
              <a:off x="5610225" y="4181475"/>
              <a:ext cx="421910" cy="3139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buNone/>
              </a:pPr>
              <a:r>
                <a:rPr lang="en-US" sz="1600">
                  <a:solidFill>
                    <a:srgbClr val="FF0000"/>
                  </a:solidFill>
                </a:rPr>
                <a:t>s2</a:t>
              </a:r>
            </a:p>
          </p:txBody>
        </p:sp>
      </p:grpSp>
      <p:grpSp>
        <p:nvGrpSpPr>
          <p:cNvPr id="113" name="Group 112">
            <a:extLst>
              <a:ext uri="{FF2B5EF4-FFF2-40B4-BE49-F238E27FC236}">
                <a16:creationId xmlns:a16="http://schemas.microsoft.com/office/drawing/2014/main" id="{290B7BC2-7DD0-D54F-EE6B-0989BBD0B911}"/>
              </a:ext>
            </a:extLst>
          </p:cNvPr>
          <p:cNvGrpSpPr/>
          <p:nvPr/>
        </p:nvGrpSpPr>
        <p:grpSpPr>
          <a:xfrm>
            <a:off x="4933950" y="1866900"/>
            <a:ext cx="647700" cy="313932"/>
            <a:chOff x="4133850" y="1866900"/>
            <a:chExt cx="647700" cy="313932"/>
          </a:xfrm>
        </p:grpSpPr>
        <p:cxnSp>
          <p:nvCxnSpPr>
            <p:cNvPr id="150" name="Straight Arrow Connector 149">
              <a:extLst>
                <a:ext uri="{FF2B5EF4-FFF2-40B4-BE49-F238E27FC236}">
                  <a16:creationId xmlns:a16="http://schemas.microsoft.com/office/drawing/2014/main" id="{FA15F87F-455D-90B3-F121-BAC9DC6D0FA6}"/>
                </a:ext>
              </a:extLst>
            </p:cNvPr>
            <p:cNvCxnSpPr/>
            <p:nvPr/>
          </p:nvCxnSpPr>
          <p:spPr bwMode="auto">
            <a:xfrm flipV="1">
              <a:off x="4461916" y="2028825"/>
              <a:ext cx="319634" cy="794"/>
            </a:xfrm>
            <a:prstGeom prst="straightConnector1">
              <a:avLst/>
            </a:prstGeom>
            <a:no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sp>
          <p:nvSpPr>
            <p:cNvPr id="155" name="TextBox 154">
              <a:extLst>
                <a:ext uri="{FF2B5EF4-FFF2-40B4-BE49-F238E27FC236}">
                  <a16:creationId xmlns:a16="http://schemas.microsoft.com/office/drawing/2014/main" id="{635DE69D-63B2-B602-2A6C-09A916DCE4F2}"/>
                </a:ext>
              </a:extLst>
            </p:cNvPr>
            <p:cNvSpPr txBox="1"/>
            <p:nvPr/>
          </p:nvSpPr>
          <p:spPr>
            <a:xfrm>
              <a:off x="4133850" y="1866900"/>
              <a:ext cx="421910" cy="3139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buNone/>
              </a:pPr>
              <a:r>
                <a:rPr lang="en-US" sz="1600">
                  <a:solidFill>
                    <a:srgbClr val="FF0000"/>
                  </a:solidFill>
                </a:rPr>
                <a:t>s1</a:t>
              </a:r>
            </a:p>
          </p:txBody>
        </p:sp>
      </p:grpSp>
      <p:sp>
        <p:nvSpPr>
          <p:cNvPr id="156" name="TextBox 155">
            <a:extLst>
              <a:ext uri="{FF2B5EF4-FFF2-40B4-BE49-F238E27FC236}">
                <a16:creationId xmlns:a16="http://schemas.microsoft.com/office/drawing/2014/main" id="{1903A250-14FC-0BCA-EF65-B15B2E8E7199}"/>
              </a:ext>
            </a:extLst>
          </p:cNvPr>
          <p:cNvSpPr txBox="1"/>
          <p:nvPr/>
        </p:nvSpPr>
        <p:spPr>
          <a:xfrm>
            <a:off x="5370447" y="5762625"/>
            <a:ext cx="2701381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800">
                <a:solidFill>
                  <a:srgbClr val="FF0000"/>
                </a:solidFill>
              </a:rPr>
              <a:t>s1</a:t>
            </a:r>
            <a:r>
              <a:rPr lang="en-US" sz="1800"/>
              <a:t> = </a:t>
            </a:r>
            <a:r>
              <a:rPr lang="en-US" sz="1800" err="1"/>
              <a:t>start_en</a:t>
            </a:r>
            <a:endParaRPr lang="en-US" sz="1800"/>
          </a:p>
          <a:p>
            <a:pPr>
              <a:buNone/>
            </a:pPr>
            <a:r>
              <a:rPr lang="en-US" sz="1800">
                <a:solidFill>
                  <a:srgbClr val="FF0000"/>
                </a:solidFill>
              </a:rPr>
              <a:t>s2</a:t>
            </a:r>
            <a:r>
              <a:rPr lang="en-US" sz="1800"/>
              <a:t> = </a:t>
            </a:r>
            <a:r>
              <a:rPr lang="en-US" sz="1800" err="1"/>
              <a:t>start_en</a:t>
            </a:r>
            <a:r>
              <a:rPr lang="en-US" sz="1800"/>
              <a:t> | !done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3F80E75-09B1-6C09-0B14-358FC2AD138B}"/>
              </a:ext>
            </a:extLst>
          </p:cNvPr>
          <p:cNvGrpSpPr/>
          <p:nvPr/>
        </p:nvGrpSpPr>
        <p:grpSpPr>
          <a:xfrm>
            <a:off x="4400550" y="2102412"/>
            <a:ext cx="2535437" cy="3487259"/>
            <a:chOff x="4400550" y="2102412"/>
            <a:chExt cx="2535437" cy="3487259"/>
          </a:xfrm>
        </p:grpSpPr>
        <p:sp>
          <p:nvSpPr>
            <p:cNvPr id="130" name="TextBox 102">
              <a:extLst>
                <a:ext uri="{FF2B5EF4-FFF2-40B4-BE49-F238E27FC236}">
                  <a16:creationId xmlns:a16="http://schemas.microsoft.com/office/drawing/2014/main" id="{0D825A84-683E-F5AE-91DB-27F26968243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65149" y="5303439"/>
              <a:ext cx="1311578" cy="2862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r>
                <a:rPr lang="en-US" sz="1400"/>
                <a:t>result (high)</a:t>
              </a:r>
            </a:p>
          </p:txBody>
        </p:sp>
        <p:grpSp>
          <p:nvGrpSpPr>
            <p:cNvPr id="125" name="Group 124">
              <a:extLst>
                <a:ext uri="{FF2B5EF4-FFF2-40B4-BE49-F238E27FC236}">
                  <a16:creationId xmlns:a16="http://schemas.microsoft.com/office/drawing/2014/main" id="{D8B2B1A1-5856-7AE4-23CB-D11ABADDBF10}"/>
                </a:ext>
              </a:extLst>
            </p:cNvPr>
            <p:cNvGrpSpPr/>
            <p:nvPr/>
          </p:nvGrpSpPr>
          <p:grpSpPr>
            <a:xfrm>
              <a:off x="4400550" y="2102412"/>
              <a:ext cx="2535437" cy="3069591"/>
              <a:chOff x="4400550" y="2121462"/>
              <a:chExt cx="2535437" cy="3069591"/>
            </a:xfrm>
          </p:grpSpPr>
          <p:sp>
            <p:nvSpPr>
              <p:cNvPr id="85" name="TextBox 84">
                <a:extLst>
                  <a:ext uri="{FF2B5EF4-FFF2-40B4-BE49-F238E27FC236}">
                    <a16:creationId xmlns:a16="http://schemas.microsoft.com/office/drawing/2014/main" id="{260756A0-0FB7-12EE-A37A-6025889EC4AC}"/>
                  </a:ext>
                </a:extLst>
              </p:cNvPr>
              <p:cNvSpPr txBox="1"/>
              <p:nvPr/>
            </p:nvSpPr>
            <p:spPr>
              <a:xfrm>
                <a:off x="6619875" y="3867150"/>
                <a:ext cx="316112" cy="2031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buNone/>
                </a:pPr>
                <a:r>
                  <a:rPr lang="en-US" sz="800"/>
                  <a:t>31</a:t>
                </a:r>
              </a:p>
            </p:txBody>
          </p:sp>
          <p:cxnSp>
            <p:nvCxnSpPr>
              <p:cNvPr id="96" name="Straight Arrow Connector 95">
                <a:extLst>
                  <a:ext uri="{FF2B5EF4-FFF2-40B4-BE49-F238E27FC236}">
                    <a16:creationId xmlns:a16="http://schemas.microsoft.com/office/drawing/2014/main" id="{DE0413D7-42F8-8BE8-2C60-21CF2A12BB1F}"/>
                  </a:ext>
                </a:extLst>
              </p:cNvPr>
              <p:cNvCxnSpPr/>
              <p:nvPr/>
            </p:nvCxnSpPr>
            <p:spPr bwMode="auto">
              <a:xfrm>
                <a:off x="5657850" y="3762375"/>
                <a:ext cx="1362" cy="260345"/>
              </a:xfrm>
              <a:prstGeom prst="straightConnector1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</p:cxnSp>
          <p:sp>
            <p:nvSpPr>
              <p:cNvPr id="99" name="TextBox 98">
                <a:extLst>
                  <a:ext uri="{FF2B5EF4-FFF2-40B4-BE49-F238E27FC236}">
                    <a16:creationId xmlns:a16="http://schemas.microsoft.com/office/drawing/2014/main" id="{74731965-DA04-4B4D-4AAD-EB1ED25FCE04}"/>
                  </a:ext>
                </a:extLst>
              </p:cNvPr>
              <p:cNvSpPr txBox="1"/>
              <p:nvPr/>
            </p:nvSpPr>
            <p:spPr>
              <a:xfrm>
                <a:off x="5724525" y="3724275"/>
                <a:ext cx="250390" cy="2031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buNone/>
                </a:pPr>
                <a:r>
                  <a:rPr lang="en-US" sz="800"/>
                  <a:t>0</a:t>
                </a:r>
              </a:p>
            </p:txBody>
          </p:sp>
          <p:grpSp>
            <p:nvGrpSpPr>
              <p:cNvPr id="124" name="Group 123">
                <a:extLst>
                  <a:ext uri="{FF2B5EF4-FFF2-40B4-BE49-F238E27FC236}">
                    <a16:creationId xmlns:a16="http://schemas.microsoft.com/office/drawing/2014/main" id="{7B968B22-12B0-C2DE-358D-47B5EFCAE495}"/>
                  </a:ext>
                </a:extLst>
              </p:cNvPr>
              <p:cNvGrpSpPr/>
              <p:nvPr/>
            </p:nvGrpSpPr>
            <p:grpSpPr>
              <a:xfrm>
                <a:off x="4400550" y="2121462"/>
                <a:ext cx="2505075" cy="3069591"/>
                <a:chOff x="4400550" y="2121462"/>
                <a:chExt cx="2505075" cy="3069591"/>
              </a:xfrm>
            </p:grpSpPr>
            <p:sp>
              <p:nvSpPr>
                <p:cNvPr id="31" name="Freeform 20">
                  <a:extLst>
                    <a:ext uri="{FF2B5EF4-FFF2-40B4-BE49-F238E27FC236}">
                      <a16:creationId xmlns:a16="http://schemas.microsoft.com/office/drawing/2014/main" id="{57397C29-DFFA-D15A-4EB8-611E135A74E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5400000">
                  <a:off x="5451542" y="3262379"/>
                  <a:ext cx="382587" cy="611055"/>
                </a:xfrm>
                <a:custGeom>
                  <a:avLst/>
                  <a:gdLst>
                    <a:gd name="T0" fmla="*/ 0 w 241"/>
                    <a:gd name="T1" fmla="*/ 0 h 385"/>
                    <a:gd name="T2" fmla="*/ 0 w 241"/>
                    <a:gd name="T3" fmla="*/ 160 h 385"/>
                    <a:gd name="T4" fmla="*/ 48 w 241"/>
                    <a:gd name="T5" fmla="*/ 192 h 385"/>
                    <a:gd name="T6" fmla="*/ 0 w 241"/>
                    <a:gd name="T7" fmla="*/ 224 h 385"/>
                    <a:gd name="T8" fmla="*/ 0 w 241"/>
                    <a:gd name="T9" fmla="*/ 384 h 385"/>
                    <a:gd name="T10" fmla="*/ 240 w 241"/>
                    <a:gd name="T11" fmla="*/ 288 h 385"/>
                    <a:gd name="T12" fmla="*/ 240 w 241"/>
                    <a:gd name="T13" fmla="*/ 96 h 385"/>
                    <a:gd name="T14" fmla="*/ 0 w 241"/>
                    <a:gd name="T15" fmla="*/ 0 h 385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41"/>
                    <a:gd name="T25" fmla="*/ 0 h 385"/>
                    <a:gd name="T26" fmla="*/ 241 w 241"/>
                    <a:gd name="T27" fmla="*/ 385 h 385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41" h="385">
                      <a:moveTo>
                        <a:pt x="0" y="0"/>
                      </a:moveTo>
                      <a:lnTo>
                        <a:pt x="0" y="160"/>
                      </a:lnTo>
                      <a:lnTo>
                        <a:pt x="48" y="192"/>
                      </a:lnTo>
                      <a:lnTo>
                        <a:pt x="0" y="224"/>
                      </a:lnTo>
                      <a:lnTo>
                        <a:pt x="0" y="384"/>
                      </a:lnTo>
                      <a:lnTo>
                        <a:pt x="240" y="288"/>
                      </a:lnTo>
                      <a:lnTo>
                        <a:pt x="240" y="96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chemeClr val="bg1"/>
                </a:solidFill>
                <a:ln w="1905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vert="vert270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-96" charset="2"/>
                    <a:buNone/>
                    <a:defRPr/>
                  </a:pPr>
                  <a:r>
                    <a:rPr lang="en-US" sz="900">
                      <a:latin typeface="Verdana" pitchFamily="-96" charset="0"/>
                    </a:rPr>
                    <a:t>    add</a:t>
                  </a:r>
                </a:p>
              </p:txBody>
            </p:sp>
            <p:cxnSp>
              <p:nvCxnSpPr>
                <p:cNvPr id="128" name="Straight Arrow Connector 254">
                  <a:extLst>
                    <a:ext uri="{FF2B5EF4-FFF2-40B4-BE49-F238E27FC236}">
                      <a16:creationId xmlns:a16="http://schemas.microsoft.com/office/drawing/2014/main" id="{61A24F65-8125-7E7C-BFB2-17DC1AE761EE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>
                  <a:off x="5678262" y="4342340"/>
                  <a:ext cx="2262" cy="848713"/>
                </a:xfrm>
                <a:prstGeom prst="straightConnector1">
                  <a:avLst/>
                </a:prstGeom>
                <a:noFill/>
                <a:ln w="9525" algn="ctr">
                  <a:solidFill>
                    <a:schemeClr val="tx1"/>
                  </a:solidFill>
                  <a:round/>
                  <a:headEnd type="none" w="med" len="med"/>
                  <a:tailEnd type="triangle" w="med" len="med"/>
                </a:ln>
              </p:spPr>
            </p:cxnSp>
            <p:sp>
              <p:nvSpPr>
                <p:cNvPr id="98" name="Freeform 97">
                  <a:extLst>
                    <a:ext uri="{FF2B5EF4-FFF2-40B4-BE49-F238E27FC236}">
                      <a16:creationId xmlns:a16="http://schemas.microsoft.com/office/drawing/2014/main" id="{222F7BA1-369B-AF5A-9386-A199A849BCBE}"/>
                    </a:ext>
                  </a:extLst>
                </p:cNvPr>
                <p:cNvSpPr/>
                <p:nvPr/>
              </p:nvSpPr>
              <p:spPr bwMode="auto">
                <a:xfrm>
                  <a:off x="5743575" y="3771900"/>
                  <a:ext cx="1162050" cy="276225"/>
                </a:xfrm>
                <a:custGeom>
                  <a:avLst/>
                  <a:gdLst>
                    <a:gd name="connsiteX0" fmla="*/ 0 w 809625"/>
                    <a:gd name="connsiteY0" fmla="*/ 0 h 276225"/>
                    <a:gd name="connsiteX1" fmla="*/ 19050 w 809625"/>
                    <a:gd name="connsiteY1" fmla="*/ 95250 h 276225"/>
                    <a:gd name="connsiteX2" fmla="*/ 809625 w 809625"/>
                    <a:gd name="connsiteY2" fmla="*/ 104775 h 276225"/>
                    <a:gd name="connsiteX3" fmla="*/ 809625 w 809625"/>
                    <a:gd name="connsiteY3" fmla="*/ 276225 h 2762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809625" h="276225">
                      <a:moveTo>
                        <a:pt x="0" y="0"/>
                      </a:moveTo>
                      <a:lnTo>
                        <a:pt x="19050" y="95250"/>
                      </a:lnTo>
                      <a:lnTo>
                        <a:pt x="809625" y="104775"/>
                      </a:lnTo>
                      <a:lnTo>
                        <a:pt x="809625" y="276225"/>
                      </a:lnTo>
                    </a:path>
                  </a:pathLst>
                </a:custGeom>
                <a:noFill/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90000"/>
                    </a:lnSpc>
                    <a:spcBef>
                      <a:spcPct val="25000"/>
                    </a:spcBef>
                    <a:spcAft>
                      <a:spcPct val="0"/>
                    </a:spcAft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tabLst/>
                  </a:pPr>
                  <a:endParaRPr kumimoji="0" lang="en-US" sz="20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Verdana" pitchFamily="34" charset="0"/>
                  </a:endParaRPr>
                </a:p>
              </p:txBody>
            </p:sp>
            <p:grpSp>
              <p:nvGrpSpPr>
                <p:cNvPr id="123" name="Group 122">
                  <a:extLst>
                    <a:ext uri="{FF2B5EF4-FFF2-40B4-BE49-F238E27FC236}">
                      <a16:creationId xmlns:a16="http://schemas.microsoft.com/office/drawing/2014/main" id="{95149C0E-3F7D-21FA-5E6F-C7DEEBBAFEFB}"/>
                    </a:ext>
                  </a:extLst>
                </p:cNvPr>
                <p:cNvGrpSpPr/>
                <p:nvPr/>
              </p:nvGrpSpPr>
              <p:grpSpPr>
                <a:xfrm>
                  <a:off x="5187513" y="2578662"/>
                  <a:ext cx="428625" cy="797157"/>
                  <a:chOff x="5187513" y="2578662"/>
                  <a:chExt cx="428625" cy="797157"/>
                </a:xfrm>
              </p:grpSpPr>
              <p:sp>
                <p:nvSpPr>
                  <p:cNvPr id="40" name="AutoShape 10">
                    <a:extLst>
                      <a:ext uri="{FF2B5EF4-FFF2-40B4-BE49-F238E27FC236}">
                        <a16:creationId xmlns:a16="http://schemas.microsoft.com/office/drawing/2014/main" id="{D2CD6315-1868-488B-51FB-7031594DECCC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5187513" y="3062288"/>
                    <a:ext cx="428625" cy="144462"/>
                  </a:xfrm>
                  <a:prstGeom prst="flowChartManualOperation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lnSpc>
                        <a:spcPct val="90000"/>
                      </a:lnSpc>
                      <a:spcBef>
                        <a:spcPct val="25000"/>
                      </a:spcBef>
                      <a:buClr>
                        <a:schemeClr val="bg1"/>
                      </a:buClr>
                      <a:buSzPct val="100000"/>
                      <a:buFont typeface="Wingdings" pitchFamily="2" charset="2"/>
                      <a:buChar char="•"/>
                    </a:pPr>
                    <a:endParaRPr lang="en-US"/>
                  </a:p>
                </p:txBody>
              </p:sp>
              <p:sp>
                <p:nvSpPr>
                  <p:cNvPr id="32" name="Oval 149">
                    <a:extLst>
                      <a:ext uri="{FF2B5EF4-FFF2-40B4-BE49-F238E27FC236}">
                        <a16:creationId xmlns:a16="http://schemas.microsoft.com/office/drawing/2014/main" id="{7E8A70FC-92CD-696B-6E8B-280D53DAAFDE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 flipH="1">
                    <a:off x="5256213" y="2578662"/>
                    <a:ext cx="304734" cy="313763"/>
                  </a:xfrm>
                  <a:prstGeom prst="ellipse">
                    <a:avLst/>
                  </a:prstGeom>
                  <a:noFill/>
                  <a:ln w="25400" algn="ctr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>
                      <a:lnSpc>
                        <a:spcPct val="90000"/>
                      </a:lnSpc>
                      <a:spcBef>
                        <a:spcPct val="25000"/>
                      </a:spcBef>
                      <a:buClr>
                        <a:schemeClr val="bg1"/>
                      </a:buClr>
                      <a:buSzPct val="100000"/>
                      <a:buFont typeface="Wingdings" pitchFamily="2" charset="2"/>
                      <a:buNone/>
                    </a:pPr>
                    <a:r>
                      <a:rPr lang="en-US"/>
                      <a:t>0</a:t>
                    </a:r>
                  </a:p>
                </p:txBody>
              </p:sp>
              <p:cxnSp>
                <p:nvCxnSpPr>
                  <p:cNvPr id="76" name="Straight Arrow Connector 214">
                    <a:extLst>
                      <a:ext uri="{FF2B5EF4-FFF2-40B4-BE49-F238E27FC236}">
                        <a16:creationId xmlns:a16="http://schemas.microsoft.com/office/drawing/2014/main" id="{BF533182-C5A7-4556-C471-0E9AB430784F}"/>
                      </a:ext>
                    </a:extLst>
                  </p:cNvPr>
                  <p:cNvCxnSpPr>
                    <a:cxnSpLocks noChangeShapeType="1"/>
                  </p:cNvCxnSpPr>
                  <p:nvPr/>
                </p:nvCxnSpPr>
                <p:spPr bwMode="auto">
                  <a:xfrm flipH="1">
                    <a:off x="5415095" y="3209925"/>
                    <a:ext cx="4630" cy="165894"/>
                  </a:xfrm>
                  <a:prstGeom prst="straightConnector1">
                    <a:avLst/>
                  </a:prstGeom>
                  <a:noFill/>
                  <a:ln w="9525" algn="ctr">
                    <a:solidFill>
                      <a:schemeClr val="tx1"/>
                    </a:solidFill>
                    <a:round/>
                    <a:headEnd type="none" w="med" len="med"/>
                    <a:tailEnd type="triangle" w="med" len="med"/>
                  </a:ln>
                </p:spPr>
              </p:cxnSp>
              <p:cxnSp>
                <p:nvCxnSpPr>
                  <p:cNvPr id="115" name="Straight Arrow Connector 114">
                    <a:extLst>
                      <a:ext uri="{FF2B5EF4-FFF2-40B4-BE49-F238E27FC236}">
                        <a16:creationId xmlns:a16="http://schemas.microsoft.com/office/drawing/2014/main" id="{9FE6CA19-E046-12A6-CACC-77E14C27AE4C}"/>
                      </a:ext>
                    </a:extLst>
                  </p:cNvPr>
                  <p:cNvCxnSpPr>
                    <a:stCxn id="32" idx="4"/>
                  </p:cNvCxnSpPr>
                  <p:nvPr/>
                </p:nvCxnSpPr>
                <p:spPr bwMode="auto">
                  <a:xfrm flipH="1">
                    <a:off x="5391150" y="2892425"/>
                    <a:ext cx="17430" cy="174625"/>
                  </a:xfrm>
                  <a:prstGeom prst="straightConnector1">
                    <a:avLst/>
                  </a:prstGeom>
                  <a:noFill/>
                  <a:ln w="9525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triangle" w="med" len="med"/>
                  </a:ln>
                  <a:effectLst/>
                </p:spPr>
              </p:cxnSp>
            </p:grpSp>
            <p:sp>
              <p:nvSpPr>
                <p:cNvPr id="111" name="Freeform 110">
                  <a:extLst>
                    <a:ext uri="{FF2B5EF4-FFF2-40B4-BE49-F238E27FC236}">
                      <a16:creationId xmlns:a16="http://schemas.microsoft.com/office/drawing/2014/main" id="{3B616C6E-E0A5-8706-A934-D1E207AE8B46}"/>
                    </a:ext>
                  </a:extLst>
                </p:cNvPr>
                <p:cNvSpPr/>
                <p:nvPr/>
              </p:nvSpPr>
              <p:spPr bwMode="auto">
                <a:xfrm>
                  <a:off x="4895850" y="2867025"/>
                  <a:ext cx="771525" cy="1704975"/>
                </a:xfrm>
                <a:custGeom>
                  <a:avLst/>
                  <a:gdLst>
                    <a:gd name="connsiteX0" fmla="*/ 771525 w 771525"/>
                    <a:gd name="connsiteY0" fmla="*/ 1704975 h 1704975"/>
                    <a:gd name="connsiteX1" fmla="*/ 0 w 771525"/>
                    <a:gd name="connsiteY1" fmla="*/ 1704975 h 1704975"/>
                    <a:gd name="connsiteX2" fmla="*/ 9525 w 771525"/>
                    <a:gd name="connsiteY2" fmla="*/ 0 h 1704975"/>
                    <a:gd name="connsiteX3" fmla="*/ 371475 w 771525"/>
                    <a:gd name="connsiteY3" fmla="*/ 0 h 1704975"/>
                    <a:gd name="connsiteX4" fmla="*/ 371475 w 771525"/>
                    <a:gd name="connsiteY4" fmla="*/ 152400 h 1704975"/>
                    <a:gd name="connsiteX0" fmla="*/ 771525 w 771525"/>
                    <a:gd name="connsiteY0" fmla="*/ 1704975 h 1704975"/>
                    <a:gd name="connsiteX1" fmla="*/ 0 w 771525"/>
                    <a:gd name="connsiteY1" fmla="*/ 1704975 h 1704975"/>
                    <a:gd name="connsiteX2" fmla="*/ 9525 w 771525"/>
                    <a:gd name="connsiteY2" fmla="*/ 0 h 1704975"/>
                    <a:gd name="connsiteX3" fmla="*/ 371475 w 771525"/>
                    <a:gd name="connsiteY3" fmla="*/ 0 h 1704975"/>
                    <a:gd name="connsiteX4" fmla="*/ 371475 w 771525"/>
                    <a:gd name="connsiteY4" fmla="*/ 219075 h 17049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771525" h="1704975">
                      <a:moveTo>
                        <a:pt x="771525" y="1704975"/>
                      </a:moveTo>
                      <a:lnTo>
                        <a:pt x="0" y="1704975"/>
                      </a:lnTo>
                      <a:lnTo>
                        <a:pt x="9525" y="0"/>
                      </a:lnTo>
                      <a:lnTo>
                        <a:pt x="371475" y="0"/>
                      </a:lnTo>
                      <a:lnTo>
                        <a:pt x="371475" y="219075"/>
                      </a:lnTo>
                    </a:path>
                  </a:pathLst>
                </a:custGeom>
                <a:noFill/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90000"/>
                    </a:lnSpc>
                    <a:spcBef>
                      <a:spcPct val="25000"/>
                    </a:spcBef>
                    <a:spcAft>
                      <a:spcPct val="0"/>
                    </a:spcAft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tabLst/>
                  </a:pPr>
                  <a:endParaRPr kumimoji="0" lang="en-US" sz="20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Verdana" pitchFamily="34" charset="0"/>
                  </a:endParaRPr>
                </a:p>
              </p:txBody>
            </p:sp>
            <p:sp>
              <p:nvSpPr>
                <p:cNvPr id="121" name="Freeform 120">
                  <a:extLst>
                    <a:ext uri="{FF2B5EF4-FFF2-40B4-BE49-F238E27FC236}">
                      <a16:creationId xmlns:a16="http://schemas.microsoft.com/office/drawing/2014/main" id="{0D40F12E-EE82-4D61-09BE-77B08277DC77}"/>
                    </a:ext>
                  </a:extLst>
                </p:cNvPr>
                <p:cNvSpPr/>
                <p:nvPr/>
              </p:nvSpPr>
              <p:spPr bwMode="auto">
                <a:xfrm>
                  <a:off x="4467225" y="2514601"/>
                  <a:ext cx="1152525" cy="2038350"/>
                </a:xfrm>
                <a:custGeom>
                  <a:avLst/>
                  <a:gdLst>
                    <a:gd name="connsiteX0" fmla="*/ 0 w 1343025"/>
                    <a:gd name="connsiteY0" fmla="*/ 1924050 h 2124075"/>
                    <a:gd name="connsiteX1" fmla="*/ 0 w 1343025"/>
                    <a:gd name="connsiteY1" fmla="*/ 2124075 h 2124075"/>
                    <a:gd name="connsiteX2" fmla="*/ 247650 w 1343025"/>
                    <a:gd name="connsiteY2" fmla="*/ 2124075 h 2124075"/>
                    <a:gd name="connsiteX3" fmla="*/ 238125 w 1343025"/>
                    <a:gd name="connsiteY3" fmla="*/ 0 h 2124075"/>
                    <a:gd name="connsiteX4" fmla="*/ 1343025 w 1343025"/>
                    <a:gd name="connsiteY4" fmla="*/ 0 h 2124075"/>
                    <a:gd name="connsiteX0" fmla="*/ 0 w 1152525"/>
                    <a:gd name="connsiteY0" fmla="*/ 1924050 h 2124075"/>
                    <a:gd name="connsiteX1" fmla="*/ 0 w 1152525"/>
                    <a:gd name="connsiteY1" fmla="*/ 2124075 h 2124075"/>
                    <a:gd name="connsiteX2" fmla="*/ 247650 w 1152525"/>
                    <a:gd name="connsiteY2" fmla="*/ 2124075 h 2124075"/>
                    <a:gd name="connsiteX3" fmla="*/ 238125 w 1152525"/>
                    <a:gd name="connsiteY3" fmla="*/ 0 h 2124075"/>
                    <a:gd name="connsiteX4" fmla="*/ 1152525 w 1152525"/>
                    <a:gd name="connsiteY4" fmla="*/ 85725 h 2124075"/>
                    <a:gd name="connsiteX0" fmla="*/ 0 w 1152525"/>
                    <a:gd name="connsiteY0" fmla="*/ 1838325 h 2038350"/>
                    <a:gd name="connsiteX1" fmla="*/ 0 w 1152525"/>
                    <a:gd name="connsiteY1" fmla="*/ 2038350 h 2038350"/>
                    <a:gd name="connsiteX2" fmla="*/ 247650 w 1152525"/>
                    <a:gd name="connsiteY2" fmla="*/ 2038350 h 2038350"/>
                    <a:gd name="connsiteX3" fmla="*/ 238125 w 1152525"/>
                    <a:gd name="connsiteY3" fmla="*/ 0 h 2038350"/>
                    <a:gd name="connsiteX4" fmla="*/ 1152525 w 1152525"/>
                    <a:gd name="connsiteY4" fmla="*/ 0 h 20383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152525" h="2038350">
                      <a:moveTo>
                        <a:pt x="0" y="1838325"/>
                      </a:moveTo>
                      <a:lnTo>
                        <a:pt x="0" y="2038350"/>
                      </a:lnTo>
                      <a:lnTo>
                        <a:pt x="247650" y="2038350"/>
                      </a:lnTo>
                      <a:lnTo>
                        <a:pt x="238125" y="0"/>
                      </a:lnTo>
                      <a:lnTo>
                        <a:pt x="1152525" y="0"/>
                      </a:lnTo>
                    </a:path>
                  </a:pathLst>
                </a:custGeom>
                <a:noFill/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90000"/>
                    </a:lnSpc>
                    <a:spcBef>
                      <a:spcPct val="25000"/>
                    </a:spcBef>
                    <a:spcAft>
                      <a:spcPct val="0"/>
                    </a:spcAft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tabLst/>
                  </a:pPr>
                  <a:endParaRPr kumimoji="0" lang="en-US" sz="20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Verdana" pitchFamily="34" charset="0"/>
                  </a:endParaRPr>
                </a:p>
              </p:txBody>
            </p:sp>
            <p:sp>
              <p:nvSpPr>
                <p:cNvPr id="122" name="TextBox 121">
                  <a:extLst>
                    <a:ext uri="{FF2B5EF4-FFF2-40B4-BE49-F238E27FC236}">
                      <a16:creationId xmlns:a16="http://schemas.microsoft.com/office/drawing/2014/main" id="{EC89DE77-298B-BE41-23CB-4AEB4958D10B}"/>
                    </a:ext>
                  </a:extLst>
                </p:cNvPr>
                <p:cNvSpPr txBox="1"/>
                <p:nvPr/>
              </p:nvSpPr>
              <p:spPr>
                <a:xfrm>
                  <a:off x="4400550" y="4371975"/>
                  <a:ext cx="258404" cy="21698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>
                    <a:buNone/>
                  </a:pPr>
                  <a:r>
                    <a:rPr lang="en-US" sz="900"/>
                    <a:t>0</a:t>
                  </a:r>
                </a:p>
              </p:txBody>
            </p:sp>
            <p:sp>
              <p:nvSpPr>
                <p:cNvPr id="114" name="TextBox 113">
                  <a:extLst>
                    <a:ext uri="{FF2B5EF4-FFF2-40B4-BE49-F238E27FC236}">
                      <a16:creationId xmlns:a16="http://schemas.microsoft.com/office/drawing/2014/main" id="{0D2A82A2-4E50-EC2E-B122-660B965DCDAC}"/>
                    </a:ext>
                  </a:extLst>
                </p:cNvPr>
                <p:cNvSpPr txBox="1"/>
                <p:nvPr/>
              </p:nvSpPr>
              <p:spPr>
                <a:xfrm>
                  <a:off x="5238750" y="3762375"/>
                  <a:ext cx="428322" cy="20313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>
                    <a:buNone/>
                  </a:pPr>
                  <a:r>
                    <a:rPr lang="en-US" sz="800"/>
                    <a:t>32:1</a:t>
                  </a:r>
                </a:p>
              </p:txBody>
            </p:sp>
            <p:grpSp>
              <p:nvGrpSpPr>
                <p:cNvPr id="120" name="Group 119">
                  <a:extLst>
                    <a:ext uri="{FF2B5EF4-FFF2-40B4-BE49-F238E27FC236}">
                      <a16:creationId xmlns:a16="http://schemas.microsoft.com/office/drawing/2014/main" id="{18C30980-2DEA-96FC-20F0-7EA316D97459}"/>
                    </a:ext>
                  </a:extLst>
                </p:cNvPr>
                <p:cNvGrpSpPr/>
                <p:nvPr/>
              </p:nvGrpSpPr>
              <p:grpSpPr>
                <a:xfrm>
                  <a:off x="5065713" y="2121462"/>
                  <a:ext cx="1477962" cy="1259913"/>
                  <a:chOff x="5065713" y="2121462"/>
                  <a:chExt cx="1477962" cy="1259913"/>
                </a:xfrm>
              </p:grpSpPr>
              <p:cxnSp>
                <p:nvCxnSpPr>
                  <p:cNvPr id="48" name="Straight Arrow Connector 214">
                    <a:extLst>
                      <a:ext uri="{FF2B5EF4-FFF2-40B4-BE49-F238E27FC236}">
                        <a16:creationId xmlns:a16="http://schemas.microsoft.com/office/drawing/2014/main" id="{362F3364-72AA-C57F-9CC9-9B7D7E74F683}"/>
                      </a:ext>
                    </a:extLst>
                  </p:cNvPr>
                  <p:cNvCxnSpPr>
                    <a:cxnSpLocks noChangeShapeType="1"/>
                  </p:cNvCxnSpPr>
                  <p:nvPr/>
                </p:nvCxnSpPr>
                <p:spPr bwMode="auto">
                  <a:xfrm flipH="1">
                    <a:off x="6172201" y="2185988"/>
                    <a:ext cx="4762" cy="225425"/>
                  </a:xfrm>
                  <a:prstGeom prst="straightConnector1">
                    <a:avLst/>
                  </a:prstGeom>
                  <a:noFill/>
                  <a:ln w="9525" algn="ctr">
                    <a:solidFill>
                      <a:schemeClr val="tx1"/>
                    </a:solidFill>
                    <a:round/>
                    <a:headEnd type="none" w="med" len="med"/>
                    <a:tailEnd type="triangle" w="med" len="med"/>
                  </a:ln>
                </p:spPr>
              </p:cxnSp>
              <p:sp>
                <p:nvSpPr>
                  <p:cNvPr id="133" name="Freeform 132">
                    <a:extLst>
                      <a:ext uri="{FF2B5EF4-FFF2-40B4-BE49-F238E27FC236}">
                        <a16:creationId xmlns:a16="http://schemas.microsoft.com/office/drawing/2014/main" id="{D63B2319-1173-50A2-BFB5-994325C672B7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5848350" y="2590800"/>
                    <a:ext cx="200025" cy="790575"/>
                  </a:xfrm>
                  <a:custGeom>
                    <a:avLst/>
                    <a:gdLst>
                      <a:gd name="connsiteX0" fmla="*/ 361950 w 361950"/>
                      <a:gd name="connsiteY0" fmla="*/ 0 h 685800"/>
                      <a:gd name="connsiteX1" fmla="*/ 361950 w 361950"/>
                      <a:gd name="connsiteY1" fmla="*/ 190500 h 685800"/>
                      <a:gd name="connsiteX2" fmla="*/ 0 w 361950"/>
                      <a:gd name="connsiteY2" fmla="*/ 190500 h 685800"/>
                      <a:gd name="connsiteX3" fmla="*/ 0 w 361950"/>
                      <a:gd name="connsiteY3" fmla="*/ 685800 h 6858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361950" h="685800">
                        <a:moveTo>
                          <a:pt x="361950" y="0"/>
                        </a:moveTo>
                        <a:lnTo>
                          <a:pt x="361950" y="190500"/>
                        </a:lnTo>
                        <a:lnTo>
                          <a:pt x="0" y="190500"/>
                        </a:lnTo>
                        <a:lnTo>
                          <a:pt x="0" y="685800"/>
                        </a:lnTo>
                      </a:path>
                    </a:pathLst>
                  </a:custGeom>
                  <a:noFill/>
                  <a:ln w="9525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triangl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l" defTabSz="914400" rtl="0" eaLnBrk="1" fontAlgn="base" latinLnBrk="0" hangingPunct="1">
                      <a:lnSpc>
                        <a:spcPct val="90000"/>
                      </a:lnSpc>
                      <a:spcBef>
                        <a:spcPct val="25000"/>
                      </a:spcBef>
                      <a:spcAft>
                        <a:spcPct val="0"/>
                      </a:spcAft>
                      <a:buClr>
                        <a:schemeClr val="bg1"/>
                      </a:buClr>
                      <a:buSzPct val="100000"/>
                      <a:buFont typeface="Wingdings" pitchFamily="2" charset="2"/>
                      <a:buChar char="•"/>
                      <a:tabLst/>
                    </a:pPr>
                    <a:endParaRPr kumimoji="0" lang="en-US" sz="2000" b="0" i="0" u="none" strike="noStrike" cap="none" normalizeH="0" baseline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Verdana" pitchFamily="34" charset="0"/>
                    </a:endParaRPr>
                  </a:p>
                </p:txBody>
              </p:sp>
              <p:sp>
                <p:nvSpPr>
                  <p:cNvPr id="116" name="AutoShape 10">
                    <a:extLst>
                      <a:ext uri="{FF2B5EF4-FFF2-40B4-BE49-F238E27FC236}">
                        <a16:creationId xmlns:a16="http://schemas.microsoft.com/office/drawing/2014/main" id="{E7872376-C801-B1C5-118C-2B8645D0A6AD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5511363" y="2405062"/>
                    <a:ext cx="1032312" cy="166688"/>
                  </a:xfrm>
                  <a:prstGeom prst="flowChartManualOperation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lnSpc>
                        <a:spcPct val="90000"/>
                      </a:lnSpc>
                      <a:spcBef>
                        <a:spcPct val="25000"/>
                      </a:spcBef>
                      <a:buClr>
                        <a:schemeClr val="bg1"/>
                      </a:buClr>
                      <a:buSzPct val="100000"/>
                      <a:buFont typeface="Wingdings" pitchFamily="2" charset="2"/>
                      <a:buChar char="•"/>
                    </a:pPr>
                    <a:endParaRPr lang="en-US"/>
                  </a:p>
                </p:txBody>
              </p:sp>
              <p:sp>
                <p:nvSpPr>
                  <p:cNvPr id="117" name="Oval 149">
                    <a:extLst>
                      <a:ext uri="{FF2B5EF4-FFF2-40B4-BE49-F238E27FC236}">
                        <a16:creationId xmlns:a16="http://schemas.microsoft.com/office/drawing/2014/main" id="{018C14C3-0777-67F6-B71A-04D58A3A40B7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 flipH="1">
                    <a:off x="5065713" y="2121462"/>
                    <a:ext cx="304734" cy="313763"/>
                  </a:xfrm>
                  <a:prstGeom prst="ellipse">
                    <a:avLst/>
                  </a:prstGeom>
                  <a:noFill/>
                  <a:ln w="25400" algn="ctr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>
                      <a:lnSpc>
                        <a:spcPct val="90000"/>
                      </a:lnSpc>
                      <a:spcBef>
                        <a:spcPct val="25000"/>
                      </a:spcBef>
                      <a:buClr>
                        <a:schemeClr val="bg1"/>
                      </a:buClr>
                      <a:buSzPct val="100000"/>
                      <a:buFont typeface="Wingdings" pitchFamily="2" charset="2"/>
                      <a:buNone/>
                    </a:pPr>
                    <a:r>
                      <a:rPr lang="en-US"/>
                      <a:t>0</a:t>
                    </a:r>
                  </a:p>
                </p:txBody>
              </p:sp>
              <p:sp>
                <p:nvSpPr>
                  <p:cNvPr id="119" name="Freeform 118">
                    <a:extLst>
                      <a:ext uri="{FF2B5EF4-FFF2-40B4-BE49-F238E27FC236}">
                        <a16:creationId xmlns:a16="http://schemas.microsoft.com/office/drawing/2014/main" id="{D26C01E4-E280-B253-E453-2247E6976C0D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5381625" y="2276475"/>
                    <a:ext cx="323850" cy="123825"/>
                  </a:xfrm>
                  <a:custGeom>
                    <a:avLst/>
                    <a:gdLst>
                      <a:gd name="connsiteX0" fmla="*/ 0 w 323850"/>
                      <a:gd name="connsiteY0" fmla="*/ 0 h 123825"/>
                      <a:gd name="connsiteX1" fmla="*/ 323850 w 323850"/>
                      <a:gd name="connsiteY1" fmla="*/ 0 h 123825"/>
                      <a:gd name="connsiteX2" fmla="*/ 323850 w 323850"/>
                      <a:gd name="connsiteY2" fmla="*/ 123825 h 12382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323850" h="123825">
                        <a:moveTo>
                          <a:pt x="0" y="0"/>
                        </a:moveTo>
                        <a:lnTo>
                          <a:pt x="323850" y="0"/>
                        </a:lnTo>
                        <a:lnTo>
                          <a:pt x="323850" y="123825"/>
                        </a:lnTo>
                      </a:path>
                    </a:pathLst>
                  </a:custGeom>
                  <a:noFill/>
                  <a:ln w="9525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triangl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l" defTabSz="914400" rtl="0" eaLnBrk="1" fontAlgn="base" latinLnBrk="0" hangingPunct="1">
                      <a:lnSpc>
                        <a:spcPct val="90000"/>
                      </a:lnSpc>
                      <a:spcBef>
                        <a:spcPct val="25000"/>
                      </a:spcBef>
                      <a:spcAft>
                        <a:spcPct val="0"/>
                      </a:spcAft>
                      <a:buClr>
                        <a:schemeClr val="bg1"/>
                      </a:buClr>
                      <a:buSzPct val="100000"/>
                      <a:buFont typeface="Wingdings" pitchFamily="2" charset="2"/>
                      <a:buChar char="•"/>
                      <a:tabLst/>
                    </a:pPr>
                    <a:endParaRPr kumimoji="0" lang="en-US" sz="2000" b="0" i="0" u="none" strike="noStrike" cap="none" normalizeH="0" baseline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Verdana" pitchFamily="34" charset="0"/>
                    </a:endParaRPr>
                  </a:p>
                </p:txBody>
              </p:sp>
            </p:grpSp>
          </p:grpSp>
        </p:grpSp>
      </p:grpSp>
      <p:sp>
        <p:nvSpPr>
          <p:cNvPr id="118" name="Rectangle 13">
            <a:extLst>
              <a:ext uri="{FF2B5EF4-FFF2-40B4-BE49-F238E27FC236}">
                <a16:creationId xmlns:a16="http://schemas.microsoft.com/office/drawing/2014/main" id="{9D9623AE-B3BE-9BE9-C24A-4D6798F4227A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7205259" y="3512344"/>
            <a:ext cx="322262" cy="290512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 sz="1400"/>
              <a:t>&lt;&lt;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47B498DB-910B-1FDF-6D78-06852591BACC}"/>
              </a:ext>
            </a:extLst>
          </p:cNvPr>
          <p:cNvCxnSpPr>
            <a:stCxn id="118" idx="0"/>
            <a:endCxn id="24" idx="0"/>
          </p:cNvCxnSpPr>
          <p:nvPr/>
        </p:nvCxnSpPr>
        <p:spPr bwMode="auto">
          <a:xfrm>
            <a:off x="7366390" y="3802856"/>
            <a:ext cx="6857" cy="236799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9CC82C7E-03B9-3FDF-95D0-990E6AC67FA2}"/>
              </a:ext>
            </a:extLst>
          </p:cNvPr>
          <p:cNvCxnSpPr/>
          <p:nvPr/>
        </p:nvCxnSpPr>
        <p:spPr bwMode="auto">
          <a:xfrm flipV="1">
            <a:off x="1971675" y="3908358"/>
            <a:ext cx="6150769" cy="38100"/>
          </a:xfrm>
          <a:prstGeom prst="line">
            <a:avLst/>
          </a:prstGeom>
          <a:noFill/>
          <a:ln w="9525" cap="flat" cmpd="sng" algn="ctr">
            <a:solidFill>
              <a:srgbClr val="00B050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BF27ED5-2BA5-228A-6926-ECF984D488E7}"/>
              </a:ext>
            </a:extLst>
          </p:cNvPr>
          <p:cNvCxnSpPr/>
          <p:nvPr/>
        </p:nvCxnSpPr>
        <p:spPr bwMode="auto">
          <a:xfrm flipV="1">
            <a:off x="1905000" y="2839971"/>
            <a:ext cx="6150769" cy="38100"/>
          </a:xfrm>
          <a:prstGeom prst="line">
            <a:avLst/>
          </a:prstGeom>
          <a:noFill/>
          <a:ln w="9525" cap="flat" cmpd="sng" algn="ctr">
            <a:solidFill>
              <a:srgbClr val="00B050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956DBEE3-8625-F58D-069F-F8FC38942B2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L02-</a:t>
            </a:r>
            <a:fld id="{7D3E83D8-6A0E-4416-8509-48224F3DAD15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017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" grpId="0" build="p" autoUpdateAnimBg="0"/>
      <p:bldP spid="156" grpId="1" build="allAtOnce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A91667-ECC8-405B-F7D2-5F519F5105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0D5D3D-AD09-2C4E-D2A7-9BF873698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Circuit analysis – Pros/Cons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45248A-92AD-A714-1163-B4BE01277A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4916" y="1532861"/>
            <a:ext cx="7772400" cy="4114800"/>
          </a:xfrm>
        </p:spPr>
        <p:txBody>
          <a:bodyPr/>
          <a:lstStyle/>
          <a:p>
            <a:r>
              <a:rPr lang="en-US" sz="2400" dirty="0"/>
              <a:t>Number of add32 circuits has been reduced from 31 to one, though some registers and muxes have been added</a:t>
            </a:r>
          </a:p>
          <a:p>
            <a:r>
              <a:rPr lang="en-US" sz="2400" dirty="0"/>
              <a:t>The longest combinational path has been reduced from 62 FAs to one add32 plus a few muxes</a:t>
            </a:r>
          </a:p>
          <a:p>
            <a:r>
              <a:rPr lang="en-US" sz="2400" dirty="0"/>
              <a:t>This sequential circuit will take 31 clock cycles to compute an answer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73980D-0432-290D-8AE1-623A4DA3529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L02-</a:t>
            </a:r>
            <a:fld id="{7D3E83D8-6A0E-4416-8509-48224F3DAD15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443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CF2F9B-CAF5-88F2-8EAB-22042AF011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C7083B-B89E-7DEA-9D20-C1F6F0A615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304800"/>
            <a:ext cx="8203809" cy="1143000"/>
          </a:xfrm>
        </p:spPr>
        <p:txBody>
          <a:bodyPr/>
          <a:lstStyle/>
          <a:p>
            <a:r>
              <a:rPr lang="en-US" dirty="0"/>
              <a:t>Packaging Multiply as a Latency-Insensitive Module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C00AC35A-999F-608F-E23D-94BB0DF9BE0A}"/>
              </a:ext>
            </a:extLst>
          </p:cNvPr>
          <p:cNvSpPr txBox="1"/>
          <p:nvPr/>
        </p:nvSpPr>
        <p:spPr>
          <a:xfrm>
            <a:off x="3231697" y="3870656"/>
            <a:ext cx="29466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Interface with guards</a:t>
            </a:r>
          </a:p>
        </p:txBody>
      </p:sp>
      <p:sp>
        <p:nvSpPr>
          <p:cNvPr id="51" name="Text Box 3">
            <a:extLst>
              <a:ext uri="{FF2B5EF4-FFF2-40B4-BE49-F238E27FC236}">
                <a16:creationId xmlns:a16="http://schemas.microsoft.com/office/drawing/2014/main" id="{1F4A645B-1883-872D-D7E9-9F8E51EBA9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5675" y="4403632"/>
            <a:ext cx="8032968" cy="1323439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interface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Multiply</a:t>
            </a:r>
            <a:r>
              <a:rPr lang="en-US" b="0" dirty="0">
                <a:latin typeface="Courier New" pitchFamily="49" charset="0"/>
                <a:cs typeface="Courier New" pitchFamily="49" charset="0"/>
              </a:rPr>
              <a:t>;</a:t>
            </a:r>
            <a:endParaRPr lang="en-US" b="0" dirty="0">
              <a:latin typeface="Courier New" pitchFamily="49" charset="0"/>
              <a:cs typeface="Times New Roman" pitchFamily="-96" charset="0"/>
            </a:endParaRP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 method Action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startMul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(Bit#(32) a, Bit#(32) b)</a:t>
            </a:r>
            <a:r>
              <a:rPr lang="en-US" b="0" dirty="0">
                <a:latin typeface="Courier New" pitchFamily="49" charset="0"/>
                <a:cs typeface="Courier New" pitchFamily="49" charset="0"/>
              </a:rPr>
              <a:t>; </a:t>
            </a:r>
            <a:endParaRPr lang="en-US" b="0" dirty="0">
              <a:latin typeface="Courier New" pitchFamily="49" charset="0"/>
              <a:cs typeface="Times New Roman" pitchFamily="-96" charset="0"/>
            </a:endParaRP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 method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ActionValue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#(Bit#(</a:t>
            </a:r>
            <a:r>
              <a:rPr lang="en-US" b="0" dirty="0">
                <a:latin typeface="Courier New" pitchFamily="49" charset="0"/>
                <a:cs typeface="Courier New" pitchFamily="49" charset="0"/>
              </a:rPr>
              <a:t>64)) </a:t>
            </a:r>
            <a:r>
              <a:rPr lang="en-US" b="0" dirty="0" err="1">
                <a:latin typeface="Courier New" pitchFamily="49" charset="0"/>
                <a:cs typeface="Courier New" pitchFamily="49" charset="0"/>
              </a:rPr>
              <a:t>getResultMul</a:t>
            </a:r>
            <a:r>
              <a:rPr lang="en-US" b="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b="1" dirty="0" err="1">
                <a:latin typeface="Courier New" pitchFamily="49" charset="0"/>
                <a:cs typeface="Courier New" pitchFamily="49" charset="0"/>
              </a:rPr>
              <a:t>endinterface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E4962D3F-989D-6AD4-5373-F90AEB351A0B}"/>
              </a:ext>
            </a:extLst>
          </p:cNvPr>
          <p:cNvGrpSpPr/>
          <p:nvPr/>
        </p:nvGrpSpPr>
        <p:grpSpPr>
          <a:xfrm>
            <a:off x="2241177" y="1801205"/>
            <a:ext cx="4425601" cy="1928698"/>
            <a:chOff x="2241177" y="1801205"/>
            <a:chExt cx="4425601" cy="1928698"/>
          </a:xfrm>
        </p:grpSpPr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6133A5D8-62AA-5B9E-09FA-8EA5ACDB9F7D}"/>
                </a:ext>
              </a:extLst>
            </p:cNvPr>
            <p:cNvGrpSpPr/>
            <p:nvPr/>
          </p:nvGrpSpPr>
          <p:grpSpPr>
            <a:xfrm>
              <a:off x="2241177" y="1801205"/>
              <a:ext cx="4425601" cy="1928698"/>
              <a:chOff x="5076452" y="1925489"/>
              <a:chExt cx="3564787" cy="1310540"/>
            </a:xfrm>
          </p:grpSpPr>
          <p:sp>
            <p:nvSpPr>
              <p:cNvPr id="31" name="Rectangle 8">
                <a:extLst>
                  <a:ext uri="{FF2B5EF4-FFF2-40B4-BE49-F238E27FC236}">
                    <a16:creationId xmlns:a16="http://schemas.microsoft.com/office/drawing/2014/main" id="{B1FEF5CB-C239-3598-080A-271F7C41ECB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32035" y="1925489"/>
                <a:ext cx="1403709" cy="1310540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buNone/>
                </a:pPr>
                <a:endParaRPr lang="en-US">
                  <a:latin typeface="+mn-lt"/>
                </a:endParaRPr>
              </a:p>
            </p:txBody>
          </p:sp>
          <p:grpSp>
            <p:nvGrpSpPr>
              <p:cNvPr id="32" name="Group 31">
                <a:extLst>
                  <a:ext uri="{FF2B5EF4-FFF2-40B4-BE49-F238E27FC236}">
                    <a16:creationId xmlns:a16="http://schemas.microsoft.com/office/drawing/2014/main" id="{4A13EDC8-B3EB-0AFF-F0D0-91F1D3BE7688}"/>
                  </a:ext>
                </a:extLst>
              </p:cNvPr>
              <p:cNvGrpSpPr/>
              <p:nvPr/>
            </p:nvGrpSpPr>
            <p:grpSpPr>
              <a:xfrm>
                <a:off x="6133234" y="2170899"/>
                <a:ext cx="331525" cy="640242"/>
                <a:chOff x="4584642" y="1597340"/>
                <a:chExt cx="331525" cy="640242"/>
              </a:xfrm>
            </p:grpSpPr>
            <p:sp>
              <p:nvSpPr>
                <p:cNvPr id="43" name="Rectangle 9">
                  <a:extLst>
                    <a:ext uri="{FF2B5EF4-FFF2-40B4-BE49-F238E27FC236}">
                      <a16:creationId xmlns:a16="http://schemas.microsoft.com/office/drawing/2014/main" id="{26FC404C-6A0A-4477-A22B-813ADE5DE48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584642" y="1604169"/>
                  <a:ext cx="331525" cy="63341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None/>
                  </a:pPr>
                  <a:endParaRPr lang="en-US">
                    <a:latin typeface="+mn-lt"/>
                  </a:endParaRPr>
                </a:p>
              </p:txBody>
            </p:sp>
            <p:sp>
              <p:nvSpPr>
                <p:cNvPr id="44" name="Text Box 29">
                  <a:extLst>
                    <a:ext uri="{FF2B5EF4-FFF2-40B4-BE49-F238E27FC236}">
                      <a16:creationId xmlns:a16="http://schemas.microsoft.com/office/drawing/2014/main" id="{E93D2434-B99B-ECDD-9B18-BB77C79BFE0B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 rot="16200000">
                  <a:off x="4412654" y="1785014"/>
                  <a:ext cx="623259" cy="24791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99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algn="ctr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None/>
                  </a:pPr>
                  <a:r>
                    <a:rPr lang="en-US" sz="1400" err="1">
                      <a:latin typeface="+mn-lt"/>
                      <a:cs typeface="Arial" charset="0"/>
                    </a:rPr>
                    <a:t>startMul</a:t>
                  </a:r>
                  <a:endParaRPr lang="en-US" sz="1400">
                    <a:latin typeface="+mn-lt"/>
                    <a:cs typeface="Arial" charset="0"/>
                  </a:endParaRPr>
                </a:p>
              </p:txBody>
            </p:sp>
          </p:grpSp>
          <p:sp>
            <p:nvSpPr>
              <p:cNvPr id="33" name="Text Box 32">
                <a:extLst>
                  <a:ext uri="{FF2B5EF4-FFF2-40B4-BE49-F238E27FC236}">
                    <a16:creationId xmlns:a16="http://schemas.microsoft.com/office/drawing/2014/main" id="{9B4D9AD2-A7F5-7A5C-33C3-EE8D3C199E7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389494" y="2340545"/>
                <a:ext cx="886782" cy="3077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99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None/>
                </a:pPr>
                <a:r>
                  <a:rPr lang="en-US" sz="1400">
                    <a:latin typeface="+mn-lt"/>
                    <a:cs typeface="Arial" charset="0"/>
                  </a:rPr>
                  <a:t>Multiply</a:t>
                </a:r>
              </a:p>
            </p:txBody>
          </p:sp>
          <p:grpSp>
            <p:nvGrpSpPr>
              <p:cNvPr id="34" name="Group 33">
                <a:extLst>
                  <a:ext uri="{FF2B5EF4-FFF2-40B4-BE49-F238E27FC236}">
                    <a16:creationId xmlns:a16="http://schemas.microsoft.com/office/drawing/2014/main" id="{1A4A99E1-A63A-6394-F9C7-91310CC7FDFB}"/>
                  </a:ext>
                </a:extLst>
              </p:cNvPr>
              <p:cNvGrpSpPr/>
              <p:nvPr/>
            </p:nvGrpSpPr>
            <p:grpSpPr>
              <a:xfrm>
                <a:off x="7206100" y="2041123"/>
                <a:ext cx="331525" cy="941216"/>
                <a:chOff x="4584642" y="1599289"/>
                <a:chExt cx="331525" cy="638293"/>
              </a:xfrm>
            </p:grpSpPr>
            <p:sp>
              <p:nvSpPr>
                <p:cNvPr id="41" name="Rectangle 9">
                  <a:extLst>
                    <a:ext uri="{FF2B5EF4-FFF2-40B4-BE49-F238E27FC236}">
                      <a16:creationId xmlns:a16="http://schemas.microsoft.com/office/drawing/2014/main" id="{D392EA7F-7FD7-2D78-8578-FCC5F4D2D20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584642" y="1604169"/>
                  <a:ext cx="331525" cy="63341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None/>
                  </a:pPr>
                  <a:endParaRPr lang="en-US">
                    <a:latin typeface="+mn-lt"/>
                  </a:endParaRPr>
                </a:p>
              </p:txBody>
            </p:sp>
            <p:sp>
              <p:nvSpPr>
                <p:cNvPr id="42" name="Text Box 29">
                  <a:extLst>
                    <a:ext uri="{FF2B5EF4-FFF2-40B4-BE49-F238E27FC236}">
                      <a16:creationId xmlns:a16="http://schemas.microsoft.com/office/drawing/2014/main" id="{E865609B-6635-AF3B-13A3-4215D2690FAE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 rot="16200000">
                  <a:off x="4414605" y="1785014"/>
                  <a:ext cx="619362" cy="24791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99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algn="ctr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None/>
                  </a:pPr>
                  <a:r>
                    <a:rPr lang="en-US" sz="1400" err="1">
                      <a:latin typeface="+mn-lt"/>
                      <a:cs typeface="Arial" charset="0"/>
                    </a:rPr>
                    <a:t>getMulResult</a:t>
                  </a:r>
                  <a:endParaRPr lang="en-US" sz="1400">
                    <a:latin typeface="+mn-lt"/>
                    <a:cs typeface="Arial" charset="0"/>
                  </a:endParaRPr>
                </a:p>
              </p:txBody>
            </p:sp>
          </p:grpSp>
          <p:cxnSp>
            <p:nvCxnSpPr>
              <p:cNvPr id="35" name="Straight Arrow Connector 34">
                <a:extLst>
                  <a:ext uri="{FF2B5EF4-FFF2-40B4-BE49-F238E27FC236}">
                    <a16:creationId xmlns:a16="http://schemas.microsoft.com/office/drawing/2014/main" id="{4AC55230-484E-7E3A-68C3-84CBBFA38003}"/>
                  </a:ext>
                </a:extLst>
              </p:cNvPr>
              <p:cNvCxnSpPr/>
              <p:nvPr/>
            </p:nvCxnSpPr>
            <p:spPr bwMode="auto">
              <a:xfrm>
                <a:off x="7536565" y="2371722"/>
                <a:ext cx="484852" cy="3782"/>
              </a:xfrm>
              <a:prstGeom prst="straightConnector1">
                <a:avLst/>
              </a:prstGeom>
              <a:noFill/>
              <a:ln w="28575" cap="flat" cmpd="sng" algn="ctr">
                <a:solidFill>
                  <a:srgbClr val="002060"/>
                </a:solidFill>
                <a:prstDash val="solid"/>
                <a:round/>
                <a:headEnd type="none" w="med" len="med"/>
                <a:tailEnd type="triangle"/>
              </a:ln>
              <a:effectLst/>
            </p:spPr>
          </p:cxnSp>
          <p:cxnSp>
            <p:nvCxnSpPr>
              <p:cNvPr id="36" name="Straight Arrow Connector 35">
                <a:extLst>
                  <a:ext uri="{FF2B5EF4-FFF2-40B4-BE49-F238E27FC236}">
                    <a16:creationId xmlns:a16="http://schemas.microsoft.com/office/drawing/2014/main" id="{5287C537-2837-E876-4A88-6E28A637967E}"/>
                  </a:ext>
                </a:extLst>
              </p:cNvPr>
              <p:cNvCxnSpPr/>
              <p:nvPr/>
            </p:nvCxnSpPr>
            <p:spPr bwMode="auto">
              <a:xfrm>
                <a:off x="7547732" y="2757765"/>
                <a:ext cx="484852" cy="3782"/>
              </a:xfrm>
              <a:prstGeom prst="straightConnector1">
                <a:avLst/>
              </a:prstGeom>
              <a:noFill/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triangle"/>
              </a:ln>
              <a:effectLst/>
            </p:spPr>
          </p:cxnSp>
          <p:cxnSp>
            <p:nvCxnSpPr>
              <p:cNvPr id="37" name="Straight Arrow Connector 36">
                <a:extLst>
                  <a:ext uri="{FF2B5EF4-FFF2-40B4-BE49-F238E27FC236}">
                    <a16:creationId xmlns:a16="http://schemas.microsoft.com/office/drawing/2014/main" id="{42325D10-A4E4-C3D4-6616-B794719FB5B5}"/>
                  </a:ext>
                </a:extLst>
              </p:cNvPr>
              <p:cNvCxnSpPr/>
              <p:nvPr/>
            </p:nvCxnSpPr>
            <p:spPr bwMode="auto">
              <a:xfrm>
                <a:off x="5645302" y="2558518"/>
                <a:ext cx="484852" cy="3782"/>
              </a:xfrm>
              <a:prstGeom prst="straightConnector1">
                <a:avLst/>
              </a:prstGeom>
              <a:noFill/>
              <a:ln w="952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triangle"/>
              </a:ln>
              <a:effectLst/>
            </p:spPr>
          </p:cxnSp>
          <p:cxnSp>
            <p:nvCxnSpPr>
              <p:cNvPr id="38" name="Straight Arrow Connector 37">
                <a:extLst>
                  <a:ext uri="{FF2B5EF4-FFF2-40B4-BE49-F238E27FC236}">
                    <a16:creationId xmlns:a16="http://schemas.microsoft.com/office/drawing/2014/main" id="{9C109DDE-E7F2-EEF7-EC89-9A78641B2D33}"/>
                  </a:ext>
                </a:extLst>
              </p:cNvPr>
              <p:cNvCxnSpPr/>
              <p:nvPr/>
            </p:nvCxnSpPr>
            <p:spPr bwMode="auto">
              <a:xfrm flipH="1">
                <a:off x="5660231" y="2769071"/>
                <a:ext cx="484852" cy="3782"/>
              </a:xfrm>
              <a:prstGeom prst="straightConnector1">
                <a:avLst/>
              </a:prstGeom>
              <a:noFill/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triangle"/>
              </a:ln>
              <a:effectLst/>
            </p:spPr>
          </p:cxnSp>
          <p:cxnSp>
            <p:nvCxnSpPr>
              <p:cNvPr id="39" name="Straight Arrow Connector 38">
                <a:extLst>
                  <a:ext uri="{FF2B5EF4-FFF2-40B4-BE49-F238E27FC236}">
                    <a16:creationId xmlns:a16="http://schemas.microsoft.com/office/drawing/2014/main" id="{705CC317-48D8-BA0C-96AC-FAC633F20BA1}"/>
                  </a:ext>
                </a:extLst>
              </p:cNvPr>
              <p:cNvCxnSpPr/>
              <p:nvPr/>
            </p:nvCxnSpPr>
            <p:spPr bwMode="auto">
              <a:xfrm>
                <a:off x="5640861" y="2340545"/>
                <a:ext cx="484852" cy="3782"/>
              </a:xfrm>
              <a:prstGeom prst="straightConnector1">
                <a:avLst/>
              </a:prstGeom>
              <a:noFill/>
              <a:ln w="28575" cap="flat" cmpd="sng" algn="ctr">
                <a:solidFill>
                  <a:srgbClr val="002060"/>
                </a:solidFill>
                <a:prstDash val="solid"/>
                <a:round/>
                <a:headEnd type="none" w="med" len="med"/>
                <a:tailEnd type="triangle"/>
              </a:ln>
              <a:effectLst/>
            </p:spPr>
          </p:cxnSp>
          <p:cxnSp>
            <p:nvCxnSpPr>
              <p:cNvPr id="40" name="Straight Arrow Connector 39">
                <a:extLst>
                  <a:ext uri="{FF2B5EF4-FFF2-40B4-BE49-F238E27FC236}">
                    <a16:creationId xmlns:a16="http://schemas.microsoft.com/office/drawing/2014/main" id="{4D1104C9-C1E4-51EF-ADA3-1B0EAB9BDC10}"/>
                  </a:ext>
                </a:extLst>
              </p:cNvPr>
              <p:cNvCxnSpPr/>
              <p:nvPr/>
            </p:nvCxnSpPr>
            <p:spPr bwMode="auto">
              <a:xfrm flipH="1">
                <a:off x="7537625" y="2559832"/>
                <a:ext cx="484852" cy="3782"/>
              </a:xfrm>
              <a:prstGeom prst="straightConnector1">
                <a:avLst/>
              </a:prstGeom>
              <a:noFill/>
              <a:ln w="952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triangle"/>
              </a:ln>
              <a:effectLst/>
            </p:spPr>
          </p:cxnSp>
          <p:sp>
            <p:nvSpPr>
              <p:cNvPr id="27" name="Text Box 5">
                <a:extLst>
                  <a:ext uri="{FF2B5EF4-FFF2-40B4-BE49-F238E27FC236}">
                    <a16:creationId xmlns:a16="http://schemas.microsoft.com/office/drawing/2014/main" id="{EEFB9A16-2A90-54AC-5FD3-3F6F0BA7A2B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022493" y="2571499"/>
                <a:ext cx="618746" cy="2300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99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None/>
                </a:pPr>
                <a:r>
                  <a:rPr lang="en-US" sz="1600" i="1">
                    <a:solidFill>
                      <a:srgbClr val="00B050"/>
                    </a:solidFill>
                    <a:latin typeface="+mn-lt"/>
                    <a:cs typeface="Arial" charset="0"/>
                  </a:rPr>
                  <a:t>ready</a:t>
                </a:r>
              </a:p>
            </p:txBody>
          </p:sp>
          <p:sp>
            <p:nvSpPr>
              <p:cNvPr id="28" name="Text Box 5">
                <a:extLst>
                  <a:ext uri="{FF2B5EF4-FFF2-40B4-BE49-F238E27FC236}">
                    <a16:creationId xmlns:a16="http://schemas.microsoft.com/office/drawing/2014/main" id="{8B830457-1B74-F298-E12E-9DE1EEC7A33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076452" y="2625477"/>
                <a:ext cx="541274" cy="2300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99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None/>
                </a:pPr>
                <a:r>
                  <a:rPr lang="en-US" sz="1600" i="1">
                    <a:solidFill>
                      <a:srgbClr val="00B050"/>
                    </a:solidFill>
                    <a:latin typeface="+mn-lt"/>
                    <a:cs typeface="Arial" charset="0"/>
                  </a:rPr>
                  <a:t>busy</a:t>
                </a:r>
              </a:p>
            </p:txBody>
          </p:sp>
          <p:sp>
            <p:nvSpPr>
              <p:cNvPr id="29" name="Text Box 5">
                <a:extLst>
                  <a:ext uri="{FF2B5EF4-FFF2-40B4-BE49-F238E27FC236}">
                    <a16:creationId xmlns:a16="http://schemas.microsoft.com/office/drawing/2014/main" id="{BD4EFF46-3D0A-9FF3-A411-7C6AF4E5E5C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146978" y="2359887"/>
                <a:ext cx="436338" cy="3385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99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None/>
                </a:pPr>
                <a:r>
                  <a:rPr lang="en-US" sz="1600" i="1" err="1">
                    <a:solidFill>
                      <a:srgbClr val="FF0000"/>
                    </a:solidFill>
                    <a:latin typeface="+mn-lt"/>
                    <a:cs typeface="Arial" charset="0"/>
                  </a:rPr>
                  <a:t>en</a:t>
                </a:r>
                <a:endParaRPr lang="en-US" sz="1600" i="1">
                  <a:solidFill>
                    <a:srgbClr val="FF0000"/>
                  </a:solidFill>
                  <a:latin typeface="+mn-lt"/>
                  <a:cs typeface="Arial" charset="0"/>
                </a:endParaRPr>
              </a:p>
            </p:txBody>
          </p:sp>
          <p:sp>
            <p:nvSpPr>
              <p:cNvPr id="30" name="Text Box 5">
                <a:extLst>
                  <a:ext uri="{FF2B5EF4-FFF2-40B4-BE49-F238E27FC236}">
                    <a16:creationId xmlns:a16="http://schemas.microsoft.com/office/drawing/2014/main" id="{FAC3F17C-30DE-587A-3A9F-EF93059CF59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001326" y="2370469"/>
                <a:ext cx="436338" cy="3385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99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None/>
                </a:pPr>
                <a:r>
                  <a:rPr lang="en-US" sz="1600" i="1" err="1">
                    <a:solidFill>
                      <a:srgbClr val="FF0000"/>
                    </a:solidFill>
                    <a:latin typeface="+mn-lt"/>
                    <a:cs typeface="Arial" charset="0"/>
                  </a:rPr>
                  <a:t>en</a:t>
                </a:r>
                <a:endParaRPr lang="en-US" sz="1600" i="1">
                  <a:solidFill>
                    <a:srgbClr val="FF0000"/>
                  </a:solidFill>
                  <a:latin typeface="+mn-lt"/>
                  <a:cs typeface="Arial" charset="0"/>
                </a:endParaRPr>
              </a:p>
            </p:txBody>
          </p:sp>
          <p:cxnSp>
            <p:nvCxnSpPr>
              <p:cNvPr id="61" name="Straight Arrow Connector 60">
                <a:extLst>
                  <a:ext uri="{FF2B5EF4-FFF2-40B4-BE49-F238E27FC236}">
                    <a16:creationId xmlns:a16="http://schemas.microsoft.com/office/drawing/2014/main" id="{E41CB57A-06BB-DF04-1FEA-91D06192B6F5}"/>
                  </a:ext>
                </a:extLst>
              </p:cNvPr>
              <p:cNvCxnSpPr/>
              <p:nvPr/>
            </p:nvCxnSpPr>
            <p:spPr bwMode="auto">
              <a:xfrm>
                <a:off x="5638740" y="2253151"/>
                <a:ext cx="484852" cy="3782"/>
              </a:xfrm>
              <a:prstGeom prst="straightConnector1">
                <a:avLst/>
              </a:prstGeom>
              <a:noFill/>
              <a:ln w="28575" cap="flat" cmpd="sng" algn="ctr">
                <a:solidFill>
                  <a:srgbClr val="002060"/>
                </a:solidFill>
                <a:prstDash val="solid"/>
                <a:round/>
                <a:headEnd type="none" w="med" len="med"/>
                <a:tailEnd type="triangle"/>
              </a:ln>
              <a:effectLst/>
            </p:spPr>
          </p:cxnSp>
        </p:grpSp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537CE4F9-1D9F-9900-A232-5DED688C0776}"/>
                </a:ext>
              </a:extLst>
            </p:cNvPr>
            <p:cNvCxnSpPr/>
            <p:nvPr/>
          </p:nvCxnSpPr>
          <p:spPr bwMode="auto">
            <a:xfrm flipH="1">
              <a:off x="3172265" y="2172420"/>
              <a:ext cx="94626" cy="183918"/>
            </a:xfrm>
            <a:prstGeom prst="line">
              <a:avLst/>
            </a:prstGeom>
            <a:no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5B5FA3F3-568C-2F55-86E1-B595A25647B4}"/>
                </a:ext>
              </a:extLst>
            </p:cNvPr>
            <p:cNvCxnSpPr/>
            <p:nvPr/>
          </p:nvCxnSpPr>
          <p:spPr bwMode="auto">
            <a:xfrm flipH="1">
              <a:off x="3191812" y="2333174"/>
              <a:ext cx="94626" cy="183918"/>
            </a:xfrm>
            <a:prstGeom prst="line">
              <a:avLst/>
            </a:prstGeom>
            <a:no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310B1F26-C586-365C-3C7D-5E0A46308CFB}"/>
                </a:ext>
              </a:extLst>
            </p:cNvPr>
            <p:cNvCxnSpPr/>
            <p:nvPr/>
          </p:nvCxnSpPr>
          <p:spPr bwMode="auto">
            <a:xfrm flipH="1">
              <a:off x="5531786" y="2348542"/>
              <a:ext cx="94626" cy="183918"/>
            </a:xfrm>
            <a:prstGeom prst="line">
              <a:avLst/>
            </a:prstGeom>
            <a:no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A0AC09D7-CE35-6391-45F5-320FD2C983DC}"/>
                </a:ext>
              </a:extLst>
            </p:cNvPr>
            <p:cNvSpPr txBox="1"/>
            <p:nvPr/>
          </p:nvSpPr>
          <p:spPr>
            <a:xfrm>
              <a:off x="5378481" y="2108136"/>
              <a:ext cx="41229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/>
                <a:t>64</a:t>
              </a:r>
            </a:p>
          </p:txBody>
        </p: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E5826E85-82C0-C550-5EA4-3679F3CC6D8E}"/>
                </a:ext>
              </a:extLst>
            </p:cNvPr>
            <p:cNvSpPr txBox="1"/>
            <p:nvPr/>
          </p:nvSpPr>
          <p:spPr>
            <a:xfrm>
              <a:off x="2996946" y="2401845"/>
              <a:ext cx="41229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/>
                <a:t>32</a:t>
              </a:r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919BC765-D83D-5E2D-F66D-625F56431C82}"/>
                </a:ext>
              </a:extLst>
            </p:cNvPr>
            <p:cNvSpPr txBox="1"/>
            <p:nvPr/>
          </p:nvSpPr>
          <p:spPr>
            <a:xfrm>
              <a:off x="3032979" y="1936211"/>
              <a:ext cx="41229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/>
                <a:t>32</a:t>
              </a:r>
            </a:p>
          </p:txBody>
        </p:sp>
      </p:grp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0F7EFE-F736-15A8-7B50-8E074B66D63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L02-</a:t>
            </a:r>
            <a:fld id="{7D3E83D8-6A0E-4416-8509-48224F3DAD15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95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5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C2312D-D35A-C87D-2661-77F87285E2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63C5D2-0EC1-F45B-7D9A-8CB63C75D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Multiply Module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208A95-5C7C-06B1-5040-FCDEDEB848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1447800"/>
            <a:ext cx="8302283" cy="5215564"/>
          </a:xfrm>
        </p:spPr>
        <p:txBody>
          <a:bodyPr>
            <a:noAutofit/>
          </a:bodyPr>
          <a:lstStyle/>
          <a:p>
            <a:pPr marL="0">
              <a:spcBef>
                <a:spcPts val="0"/>
              </a:spcBef>
              <a:buNone/>
            </a:pPr>
            <a:r>
              <a:rPr lang="en-US" sz="1800" b="1" dirty="0">
                <a:latin typeface="Courier New" pitchFamily="49" charset="0"/>
                <a:cs typeface="Courier New" pitchFamily="49" charset="0"/>
              </a:rPr>
              <a:t>Module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mkMultiply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(Multiply);      </a:t>
            </a:r>
          </a:p>
          <a:p>
            <a:pPr marL="0">
              <a:spcBef>
                <a:spcPts val="0"/>
              </a:spcBef>
              <a:buNone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Reg#(Bit#(32)) a&lt;-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mkRegU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(); Reg#(Bit#(32)) b&lt;-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mkRegU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(); </a:t>
            </a:r>
          </a:p>
          <a:p>
            <a:pPr marL="0">
              <a:spcBef>
                <a:spcPts val="0"/>
              </a:spcBef>
              <a:buNone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Reg#(Bit#(32)) prod &lt;-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mkRegU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();</a:t>
            </a:r>
            <a:br>
              <a:rPr lang="en-US" sz="1800" dirty="0">
                <a:latin typeface="Courier New" pitchFamily="49" charset="0"/>
                <a:cs typeface="Courier New" pitchFamily="49" charset="0"/>
              </a:rPr>
            </a:br>
            <a:r>
              <a:rPr lang="en-US" sz="1800" dirty="0">
                <a:latin typeface="Courier New" pitchFamily="49" charset="0"/>
                <a:cs typeface="Courier New" pitchFamily="49" charset="0"/>
              </a:rPr>
              <a:t>    Reg#(Bit#(32))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tp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&lt;-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mkReg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(0);</a:t>
            </a:r>
          </a:p>
          <a:p>
            <a:pPr marL="0">
              <a:spcBef>
                <a:spcPts val="0"/>
              </a:spcBef>
              <a:buNone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Reg#(Bit#(6)) 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&lt;-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mkReg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(32);</a:t>
            </a:r>
          </a:p>
          <a:p>
            <a:pPr marL="0" indent="0">
              <a:spcBef>
                <a:spcPct val="5000"/>
              </a:spcBef>
              <a:buNone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800" dirty="0">
                <a:solidFill>
                  <a:srgbClr val="FF0000"/>
                </a:solidFill>
                <a:latin typeface="Courier New" pitchFamily="49" charset="0"/>
              </a:rPr>
              <a:t>Reg#(Bool) busy &lt;- </a:t>
            </a:r>
            <a:r>
              <a:rPr lang="en-US" sz="1800" dirty="0" err="1">
                <a:solidFill>
                  <a:srgbClr val="FF0000"/>
                </a:solidFill>
                <a:latin typeface="Courier New" pitchFamily="49" charset="0"/>
              </a:rPr>
              <a:t>mkReg</a:t>
            </a:r>
            <a:r>
              <a:rPr lang="en-US" sz="1800" dirty="0">
                <a:solidFill>
                  <a:srgbClr val="FF0000"/>
                </a:solidFill>
                <a:latin typeface="Courier New" pitchFamily="49" charset="0"/>
              </a:rPr>
              <a:t>(False);</a:t>
            </a:r>
          </a:p>
          <a:p>
            <a:pPr marL="0">
              <a:spcBef>
                <a:spcPts val="0"/>
              </a:spcBef>
              <a:buNone/>
            </a:pPr>
            <a:br>
              <a:rPr lang="en-US" sz="1800" dirty="0">
                <a:latin typeface="Courier New" pitchFamily="49" charset="0"/>
                <a:cs typeface="Courier New" pitchFamily="49" charset="0"/>
              </a:rPr>
            </a:br>
            <a:r>
              <a:rPr lang="en-US" sz="1800" b="1" dirty="0">
                <a:latin typeface="Courier New" pitchFamily="49" charset="0"/>
                <a:cs typeface="Courier New" pitchFamily="49" charset="0"/>
              </a:rPr>
              <a:t>rule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mulStep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if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&lt; 32);</a:t>
            </a:r>
            <a:br>
              <a:rPr lang="en-US" sz="1800" dirty="0">
                <a:latin typeface="Courier New" pitchFamily="49" charset="0"/>
                <a:cs typeface="Courier New" pitchFamily="49" charset="0"/>
              </a:rPr>
            </a:br>
            <a:r>
              <a:rPr lang="en-US" sz="1800" dirty="0">
                <a:latin typeface="Courier New" pitchFamily="49" charset="0"/>
                <a:cs typeface="Courier New" pitchFamily="49" charset="0"/>
              </a:rPr>
              <a:t>     Bit#(32) m = (a[0]==0)? 0 : b;</a:t>
            </a:r>
          </a:p>
          <a:p>
            <a:pPr marL="0">
              <a:spcBef>
                <a:spcPts val="0"/>
              </a:spcBef>
              <a:buNone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 a &lt;= a &gt;&gt; 1;</a:t>
            </a:r>
            <a:br>
              <a:rPr lang="en-US" sz="1800" dirty="0">
                <a:latin typeface="Courier New" pitchFamily="49" charset="0"/>
                <a:cs typeface="Courier New" pitchFamily="49" charset="0"/>
              </a:rPr>
            </a:br>
            <a:r>
              <a:rPr lang="en-US" sz="1800" dirty="0">
                <a:latin typeface="Courier New" pitchFamily="49" charset="0"/>
                <a:cs typeface="Courier New" pitchFamily="49" charset="0"/>
              </a:rPr>
              <a:t>     Bit#(33) sum = add32(m,tp,0);</a:t>
            </a:r>
            <a:br>
              <a:rPr lang="en-US" sz="1800" dirty="0">
                <a:latin typeface="Courier New" pitchFamily="49" charset="0"/>
                <a:cs typeface="Courier New" pitchFamily="49" charset="0"/>
              </a:rPr>
            </a:br>
            <a:r>
              <a:rPr lang="en-US" sz="1800" dirty="0">
                <a:latin typeface="Courier New" pitchFamily="49" charset="0"/>
                <a:cs typeface="Courier New" pitchFamily="49" charset="0"/>
              </a:rPr>
              <a:t>     prod &lt;= {sum[0], prod[31:1]};</a:t>
            </a:r>
            <a:br>
              <a:rPr lang="en-US" sz="1800" dirty="0">
                <a:latin typeface="Courier New" pitchFamily="49" charset="0"/>
                <a:cs typeface="Courier New" pitchFamily="49" charset="0"/>
              </a:rPr>
            </a:br>
            <a:r>
              <a:rPr lang="en-US" sz="1800" dirty="0">
                <a:latin typeface="Courier New" pitchFamily="49" charset="0"/>
                <a:cs typeface="Courier New" pitchFamily="49" charset="0"/>
              </a:rPr>
              <a:t>     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tp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&lt;= sum[32:1];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&lt;= i+1;</a:t>
            </a:r>
          </a:p>
          <a:p>
            <a:pPr marL="0">
              <a:spcBef>
                <a:spcPts val="0"/>
              </a:spcBef>
              <a:buNone/>
            </a:pPr>
            <a:r>
              <a:rPr lang="en-US" sz="1800" b="1" dirty="0" err="1">
                <a:latin typeface="Courier New" pitchFamily="49" charset="0"/>
                <a:cs typeface="Courier New" pitchFamily="49" charset="0"/>
              </a:rPr>
              <a:t>endrule</a:t>
            </a:r>
            <a:endParaRPr lang="en-US" sz="1800" b="1" dirty="0"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ct val="5000"/>
              </a:spcBef>
              <a:buNone/>
            </a:pPr>
            <a:r>
              <a:rPr lang="en-US" sz="1800" b="1" dirty="0">
                <a:latin typeface="Courier New" pitchFamily="49" charset="0"/>
              </a:rPr>
              <a:t>method Action </a:t>
            </a:r>
            <a:r>
              <a:rPr lang="en-US" sz="1800" dirty="0" err="1">
                <a:latin typeface="Courier New" pitchFamily="49" charset="0"/>
              </a:rPr>
              <a:t>startMul</a:t>
            </a:r>
            <a:r>
              <a:rPr lang="en-US" sz="1800" dirty="0">
                <a:latin typeface="Courier New" pitchFamily="49" charset="0"/>
              </a:rPr>
              <a:t>(Bit#(32) x, Bit#(32) y) </a:t>
            </a:r>
            <a:r>
              <a:rPr lang="en-US" sz="1800" b="1" dirty="0">
                <a:solidFill>
                  <a:srgbClr val="00B050"/>
                </a:solidFill>
                <a:latin typeface="Courier New" pitchFamily="49" charset="0"/>
              </a:rPr>
              <a:t>if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>
                <a:solidFill>
                  <a:srgbClr val="00B050"/>
                </a:solidFill>
                <a:latin typeface="Courier New" pitchFamily="49" charset="0"/>
              </a:rPr>
              <a:t>(!busy);</a:t>
            </a:r>
          </a:p>
          <a:p>
            <a:pPr>
              <a:spcBef>
                <a:spcPct val="5000"/>
              </a:spcBef>
              <a:buNone/>
            </a:pPr>
            <a:r>
              <a:rPr lang="en-US" sz="1800" dirty="0">
                <a:latin typeface="Courier New" pitchFamily="49" charset="0"/>
              </a:rPr>
              <a:t>  a &lt;= x; b &lt;= y; busy &lt;= True;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&lt;= 0;  </a:t>
            </a:r>
            <a:r>
              <a:rPr lang="en-US" sz="1800" b="1" dirty="0" err="1">
                <a:latin typeface="Courier New" pitchFamily="49" charset="0"/>
              </a:rPr>
              <a:t>endmethod</a:t>
            </a:r>
            <a:endParaRPr lang="en-US" sz="1800" b="1" dirty="0">
              <a:latin typeface="Courier New" pitchFamily="49" charset="0"/>
            </a:endParaRPr>
          </a:p>
          <a:p>
            <a:pPr>
              <a:spcBef>
                <a:spcPct val="5000"/>
              </a:spcBef>
              <a:buNone/>
            </a:pPr>
            <a:r>
              <a:rPr lang="en-US" sz="1800" b="1" dirty="0">
                <a:latin typeface="Courier New" pitchFamily="49" charset="0"/>
              </a:rPr>
              <a:t>method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b="1" dirty="0" err="1">
                <a:latin typeface="Courier New" pitchFamily="49" charset="0"/>
              </a:rPr>
              <a:t>ActionValue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</a:rPr>
              <a:t>Bit#(64) </a:t>
            </a:r>
            <a:r>
              <a:rPr lang="en-US" sz="1800" dirty="0" err="1">
                <a:latin typeface="Courier New" pitchFamily="49" charset="0"/>
              </a:rPr>
              <a:t>getMulRes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b="1" dirty="0">
                <a:solidFill>
                  <a:srgbClr val="00B050"/>
                </a:solidFill>
                <a:latin typeface="Courier New" pitchFamily="49" charset="0"/>
              </a:rPr>
              <a:t>if</a:t>
            </a:r>
            <a:r>
              <a:rPr lang="en-US" sz="1800" dirty="0">
                <a:solidFill>
                  <a:srgbClr val="00B050"/>
                </a:solidFill>
                <a:latin typeface="Courier New" pitchFamily="49" charset="0"/>
              </a:rPr>
              <a:t> ((</a:t>
            </a:r>
            <a:r>
              <a:rPr lang="en-US" sz="1800" dirty="0" err="1">
                <a:solidFill>
                  <a:srgbClr val="00B050"/>
                </a:solidFill>
                <a:latin typeface="Courier New" pitchFamily="49" charset="0"/>
              </a:rPr>
              <a:t>i</a:t>
            </a:r>
            <a:r>
              <a:rPr lang="en-US" sz="1800" dirty="0">
                <a:solidFill>
                  <a:srgbClr val="00B050"/>
                </a:solidFill>
                <a:latin typeface="Courier New" pitchFamily="49" charset="0"/>
              </a:rPr>
              <a:t>==32) &amp;&amp; busy); </a:t>
            </a:r>
          </a:p>
          <a:p>
            <a:pPr>
              <a:spcBef>
                <a:spcPct val="5000"/>
              </a:spcBef>
              <a:buNone/>
            </a:pPr>
            <a:r>
              <a:rPr lang="en-US" sz="1800" b="1" dirty="0">
                <a:latin typeface="Courier New" pitchFamily="49" charset="0"/>
              </a:rPr>
              <a:t>  </a:t>
            </a:r>
            <a:r>
              <a:rPr lang="en-US" sz="1800" dirty="0">
                <a:latin typeface="Courier New" pitchFamily="49" charset="0"/>
              </a:rPr>
              <a:t>busy &lt;= False;</a:t>
            </a:r>
            <a:r>
              <a:rPr lang="en-US" sz="1800" b="1" dirty="0">
                <a:latin typeface="Courier New" pitchFamily="49" charset="0"/>
              </a:rPr>
              <a:t> return</a:t>
            </a:r>
            <a:r>
              <a:rPr lang="en-US" sz="1800" dirty="0">
                <a:latin typeface="Courier New" pitchFamily="49" charset="0"/>
              </a:rPr>
              <a:t> {</a:t>
            </a:r>
            <a:r>
              <a:rPr lang="en-US" sz="1800" dirty="0" err="1">
                <a:latin typeface="Courier New" pitchFamily="49" charset="0"/>
              </a:rPr>
              <a:t>tp,prod</a:t>
            </a:r>
            <a:r>
              <a:rPr lang="en-US" sz="1800" dirty="0">
                <a:latin typeface="Courier New" pitchFamily="49" charset="0"/>
              </a:rPr>
              <a:t>}; </a:t>
            </a:r>
            <a:r>
              <a:rPr lang="en-US" sz="1800" b="1" dirty="0" err="1">
                <a:latin typeface="Courier New" pitchFamily="49" charset="0"/>
              </a:rPr>
              <a:t>endmethod</a:t>
            </a:r>
            <a:endParaRPr lang="en-US" sz="1800" b="1" dirty="0">
              <a:latin typeface="Courier New" pitchFamily="49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24B944-EC9C-4B9F-E3C5-424981C0865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L02-</a:t>
            </a:r>
            <a:fld id="{7D3E83D8-6A0E-4416-8509-48224F3DAD15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4468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66259CBB-31B4-4DB5-4E5D-E3A8B7AC96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EF63FA-D4A0-776A-BD43-ABDDE8A4E0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4200" y="292100"/>
            <a:ext cx="7772400" cy="1143000"/>
          </a:xfrm>
        </p:spPr>
        <p:txBody>
          <a:bodyPr/>
          <a:lstStyle/>
          <a:p>
            <a:r>
              <a:rPr lang="en-US"/>
              <a:t>Circuit for Sequential Multiply</a:t>
            </a: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F565E527-2106-292B-A548-CBD485C99927}"/>
              </a:ext>
            </a:extLst>
          </p:cNvPr>
          <p:cNvSpPr txBox="1"/>
          <p:nvPr/>
        </p:nvSpPr>
        <p:spPr>
          <a:xfrm>
            <a:off x="3989429" y="5983485"/>
            <a:ext cx="3993401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600">
                <a:solidFill>
                  <a:srgbClr val="FF0000"/>
                </a:solidFill>
              </a:rPr>
              <a:t>s1</a:t>
            </a:r>
            <a:r>
              <a:rPr lang="en-US" sz="1600"/>
              <a:t> = </a:t>
            </a:r>
            <a:r>
              <a:rPr lang="en-US" sz="1600" err="1"/>
              <a:t>start_en</a:t>
            </a:r>
            <a:r>
              <a:rPr lang="en-US" sz="1600"/>
              <a:t>; </a:t>
            </a:r>
            <a:r>
              <a:rPr lang="en-US" sz="1600">
                <a:solidFill>
                  <a:srgbClr val="FF0000"/>
                </a:solidFill>
              </a:rPr>
              <a:t>s2</a:t>
            </a:r>
            <a:r>
              <a:rPr lang="en-US" sz="1600"/>
              <a:t> = </a:t>
            </a:r>
            <a:r>
              <a:rPr lang="en-US" sz="1600" err="1"/>
              <a:t>start_en</a:t>
            </a:r>
            <a:r>
              <a:rPr lang="en-US" sz="1600"/>
              <a:t> | !done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D5F21A05-48F3-6555-A00B-1EE39CD42C74}"/>
              </a:ext>
            </a:extLst>
          </p:cNvPr>
          <p:cNvGrpSpPr/>
          <p:nvPr/>
        </p:nvGrpSpPr>
        <p:grpSpPr>
          <a:xfrm>
            <a:off x="2113383" y="1727902"/>
            <a:ext cx="6242947" cy="4094041"/>
            <a:chOff x="1733550" y="1383244"/>
            <a:chExt cx="6242947" cy="4094041"/>
          </a:xfrm>
        </p:grpSpPr>
        <p:sp>
          <p:nvSpPr>
            <p:cNvPr id="8" name="TextBox 100">
              <a:extLst>
                <a:ext uri="{FF2B5EF4-FFF2-40B4-BE49-F238E27FC236}">
                  <a16:creationId xmlns:a16="http://schemas.microsoft.com/office/drawing/2014/main" id="{144B4052-2236-741E-2276-AFF2D524FEA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34088" y="1383244"/>
              <a:ext cx="486030" cy="2862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r>
                <a:rPr lang="en-US" sz="1400" err="1"/>
                <a:t>bIn</a:t>
              </a:r>
              <a:endParaRPr lang="en-US" sz="140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9246DBD1-7938-B532-2F38-123A2AE2C2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69528" y="1870074"/>
              <a:ext cx="1204912" cy="31962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r>
                <a:rPr lang="en-US" sz="1400"/>
                <a:t>b</a:t>
              </a:r>
            </a:p>
          </p:txBody>
        </p:sp>
        <p:grpSp>
          <p:nvGrpSpPr>
            <p:cNvPr id="4" name="Group 31">
              <a:extLst>
                <a:ext uri="{FF2B5EF4-FFF2-40B4-BE49-F238E27FC236}">
                  <a16:creationId xmlns:a16="http://schemas.microsoft.com/office/drawing/2014/main" id="{1BF382F8-AC84-87B3-8FDA-D2159FFCD19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581050" y="1882555"/>
              <a:ext cx="101142" cy="290356"/>
              <a:chOff x="7256879" y="1927436"/>
              <a:chExt cx="300908" cy="310332"/>
            </a:xfrm>
          </p:grpSpPr>
          <p:cxnSp>
            <p:nvCxnSpPr>
              <p:cNvPr id="16" name="Straight Connector 37">
                <a:extLst>
                  <a:ext uri="{FF2B5EF4-FFF2-40B4-BE49-F238E27FC236}">
                    <a16:creationId xmlns:a16="http://schemas.microsoft.com/office/drawing/2014/main" id="{C1FE3E68-E5C0-132D-5B1D-DBCD1DE6FF61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7256879" y="1927436"/>
                <a:ext cx="295273" cy="147284"/>
              </a:xfrm>
              <a:prstGeom prst="line">
                <a:avLst/>
              </a:prstGeom>
              <a:noFill/>
              <a:ln w="12700" algn="ctr">
                <a:solidFill>
                  <a:srgbClr val="FF0000"/>
                </a:solidFill>
                <a:round/>
                <a:headEnd/>
                <a:tailEnd/>
              </a:ln>
            </p:spPr>
          </p:cxnSp>
          <p:cxnSp>
            <p:nvCxnSpPr>
              <p:cNvPr id="17" name="Straight Connector 38">
                <a:extLst>
                  <a:ext uri="{FF2B5EF4-FFF2-40B4-BE49-F238E27FC236}">
                    <a16:creationId xmlns:a16="http://schemas.microsoft.com/office/drawing/2014/main" id="{C151582E-1C09-A242-B01A-5E3F03E779BB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V="1">
                <a:off x="7260467" y="2065489"/>
                <a:ext cx="297320" cy="172279"/>
              </a:xfrm>
              <a:prstGeom prst="line">
                <a:avLst/>
              </a:prstGeom>
              <a:noFill/>
              <a:ln w="12700" algn="ctr">
                <a:solidFill>
                  <a:srgbClr val="FF0000"/>
                </a:solidFill>
                <a:round/>
                <a:headEnd/>
                <a:tailEnd/>
              </a:ln>
            </p:spPr>
          </p:cxnSp>
        </p:grpSp>
        <p:cxnSp>
          <p:nvCxnSpPr>
            <p:cNvPr id="86" name="Elbow Connector 198">
              <a:extLst>
                <a:ext uri="{FF2B5EF4-FFF2-40B4-BE49-F238E27FC236}">
                  <a16:creationId xmlns:a16="http://schemas.microsoft.com/office/drawing/2014/main" id="{EA487B93-BE57-4288-502F-B6D6E25CAEB0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6094571" y="1779962"/>
              <a:ext cx="172506" cy="1371"/>
            </a:xfrm>
            <a:prstGeom prst="bentConnector3">
              <a:avLst>
                <a:gd name="adj1" fmla="val 50000"/>
              </a:avLst>
            </a:prstGeom>
            <a:noFill/>
            <a:ln w="9525" algn="ctr">
              <a:solidFill>
                <a:schemeClr val="tx1"/>
              </a:solidFill>
              <a:round/>
              <a:headEnd type="none" w="med" len="med"/>
              <a:tailEnd type="triangle" w="med" len="med"/>
            </a:ln>
          </p:spPr>
        </p:cxnSp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13818B0C-B301-13CF-950D-10DA10DBD22D}"/>
                </a:ext>
              </a:extLst>
            </p:cNvPr>
            <p:cNvGrpSpPr/>
            <p:nvPr/>
          </p:nvGrpSpPr>
          <p:grpSpPr>
            <a:xfrm>
              <a:off x="3312995" y="4039657"/>
              <a:ext cx="1224080" cy="300570"/>
              <a:chOff x="2512895" y="4039657"/>
              <a:chExt cx="1224080" cy="300570"/>
            </a:xfrm>
            <a:solidFill>
              <a:schemeClr val="accent1"/>
            </a:solidFill>
          </p:grpSpPr>
          <p:sp>
            <p:nvSpPr>
              <p:cNvPr id="19" name="Rectangle 13">
                <a:extLst>
                  <a:ext uri="{FF2B5EF4-FFF2-40B4-BE49-F238E27FC236}">
                    <a16:creationId xmlns:a16="http://schemas.microsoft.com/office/drawing/2014/main" id="{9D34EBE9-1248-99D4-9124-0D8651E228A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12895" y="4039657"/>
                <a:ext cx="1224080" cy="300570"/>
              </a:xfrm>
              <a:prstGeom prst="rect">
                <a:avLst/>
              </a:prstGeom>
              <a:grpFill/>
              <a:ln w="12700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None/>
                </a:pPr>
                <a:r>
                  <a:rPr lang="en-US" sz="1400"/>
                  <a:t>a</a:t>
                </a:r>
              </a:p>
            </p:txBody>
          </p:sp>
          <p:cxnSp>
            <p:nvCxnSpPr>
              <p:cNvPr id="108" name="Straight Connector 135">
                <a:extLst>
                  <a:ext uri="{FF2B5EF4-FFF2-40B4-BE49-F238E27FC236}">
                    <a16:creationId xmlns:a16="http://schemas.microsoft.com/office/drawing/2014/main" id="{C5504C50-5D71-E148-4CDF-B629EC7C9782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2534350" y="4040715"/>
                <a:ext cx="99379" cy="137803"/>
              </a:xfrm>
              <a:prstGeom prst="line">
                <a:avLst/>
              </a:prstGeom>
              <a:grpFill/>
              <a:ln w="12700" algn="ctr">
                <a:solidFill>
                  <a:srgbClr val="FF0000"/>
                </a:solidFill>
                <a:round/>
                <a:headEnd/>
                <a:tailEnd/>
              </a:ln>
            </p:spPr>
          </p:cxnSp>
          <p:cxnSp>
            <p:nvCxnSpPr>
              <p:cNvPr id="109" name="Straight Connector 136">
                <a:extLst>
                  <a:ext uri="{FF2B5EF4-FFF2-40B4-BE49-F238E27FC236}">
                    <a16:creationId xmlns:a16="http://schemas.microsoft.com/office/drawing/2014/main" id="{2F56332F-6766-1CDD-2E63-B8433E6A2366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V="1">
                <a:off x="2535550" y="4169883"/>
                <a:ext cx="100067" cy="161190"/>
              </a:xfrm>
              <a:prstGeom prst="line">
                <a:avLst/>
              </a:prstGeom>
              <a:grpFill/>
              <a:ln w="12700" algn="ctr">
                <a:solidFill>
                  <a:srgbClr val="FF0000"/>
                </a:solidFill>
                <a:round/>
                <a:headEnd/>
                <a:tailEnd/>
              </a:ln>
            </p:spPr>
          </p:cxnSp>
        </p:grpSp>
        <p:grpSp>
          <p:nvGrpSpPr>
            <p:cNvPr id="80" name="Group 79">
              <a:extLst>
                <a:ext uri="{FF2B5EF4-FFF2-40B4-BE49-F238E27FC236}">
                  <a16:creationId xmlns:a16="http://schemas.microsoft.com/office/drawing/2014/main" id="{3A6D3E82-4B54-7945-8311-EFDC02FE2341}"/>
                </a:ext>
              </a:extLst>
            </p:cNvPr>
            <p:cNvGrpSpPr/>
            <p:nvPr/>
          </p:nvGrpSpPr>
          <p:grpSpPr>
            <a:xfrm>
              <a:off x="2139453" y="4041770"/>
              <a:ext cx="473976" cy="319620"/>
              <a:chOff x="1339353" y="4041770"/>
              <a:chExt cx="473976" cy="319620"/>
            </a:xfrm>
            <a:solidFill>
              <a:schemeClr val="accent1"/>
            </a:solidFill>
          </p:grpSpPr>
          <p:sp>
            <p:nvSpPr>
              <p:cNvPr id="166" name="Rectangle 165">
                <a:extLst>
                  <a:ext uri="{FF2B5EF4-FFF2-40B4-BE49-F238E27FC236}">
                    <a16:creationId xmlns:a16="http://schemas.microsoft.com/office/drawing/2014/main" id="{FB66DC14-3ACB-8061-6CF3-E70F1A521DF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39353" y="4041770"/>
                <a:ext cx="473976" cy="319620"/>
              </a:xfrm>
              <a:prstGeom prst="rect">
                <a:avLst/>
              </a:prstGeom>
              <a:grpFill/>
              <a:ln w="12700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None/>
                </a:pPr>
                <a:r>
                  <a:rPr lang="en-US" sz="1400" err="1"/>
                  <a:t>i</a:t>
                </a:r>
                <a:endParaRPr lang="en-US" sz="1400"/>
              </a:p>
            </p:txBody>
          </p:sp>
          <p:grpSp>
            <p:nvGrpSpPr>
              <p:cNvPr id="18" name="Group 31">
                <a:extLst>
                  <a:ext uri="{FF2B5EF4-FFF2-40B4-BE49-F238E27FC236}">
                    <a16:creationId xmlns:a16="http://schemas.microsoft.com/office/drawing/2014/main" id="{701870FE-1FF3-D989-1CCD-78AB6669792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350874" y="4054250"/>
                <a:ext cx="101142" cy="290356"/>
                <a:chOff x="7256879" y="1927436"/>
                <a:chExt cx="300908" cy="310332"/>
              </a:xfrm>
              <a:grpFill/>
            </p:grpSpPr>
            <p:cxnSp>
              <p:nvCxnSpPr>
                <p:cNvPr id="168" name="Straight Connector 37">
                  <a:extLst>
                    <a:ext uri="{FF2B5EF4-FFF2-40B4-BE49-F238E27FC236}">
                      <a16:creationId xmlns:a16="http://schemas.microsoft.com/office/drawing/2014/main" id="{74BAC2C6-2E36-F374-400E-7B4F76CA144D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>
                  <a:off x="7256879" y="1927436"/>
                  <a:ext cx="295273" cy="147284"/>
                </a:xfrm>
                <a:prstGeom prst="line">
                  <a:avLst/>
                </a:prstGeom>
                <a:grpFill/>
                <a:ln w="12700" algn="ctr">
                  <a:solidFill>
                    <a:srgbClr val="FF0000"/>
                  </a:solidFill>
                  <a:round/>
                  <a:headEnd/>
                  <a:tailEnd/>
                </a:ln>
              </p:spPr>
            </p:cxnSp>
            <p:cxnSp>
              <p:nvCxnSpPr>
                <p:cNvPr id="169" name="Straight Connector 38">
                  <a:extLst>
                    <a:ext uri="{FF2B5EF4-FFF2-40B4-BE49-F238E27FC236}">
                      <a16:creationId xmlns:a16="http://schemas.microsoft.com/office/drawing/2014/main" id="{5A7EDA18-6A06-A0F2-03DD-1D58E38FFEB3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 flipV="1">
                  <a:off x="7260467" y="2065489"/>
                  <a:ext cx="297320" cy="172279"/>
                </a:xfrm>
                <a:prstGeom prst="line">
                  <a:avLst/>
                </a:prstGeom>
                <a:grpFill/>
                <a:ln w="12700" algn="ctr">
                  <a:solidFill>
                    <a:srgbClr val="FF0000"/>
                  </a:solidFill>
                  <a:round/>
                  <a:headEnd/>
                  <a:tailEnd/>
                </a:ln>
              </p:spPr>
            </p:cxnSp>
          </p:grpSp>
        </p:grpSp>
        <p:grpSp>
          <p:nvGrpSpPr>
            <p:cNvPr id="81" name="Group 80">
              <a:extLst>
                <a:ext uri="{FF2B5EF4-FFF2-40B4-BE49-F238E27FC236}">
                  <a16:creationId xmlns:a16="http://schemas.microsoft.com/office/drawing/2014/main" id="{3FDDF418-0416-90F1-EA86-B1FAC1380272}"/>
                </a:ext>
              </a:extLst>
            </p:cNvPr>
            <p:cNvGrpSpPr/>
            <p:nvPr/>
          </p:nvGrpSpPr>
          <p:grpSpPr>
            <a:xfrm>
              <a:off x="1971675" y="2988237"/>
              <a:ext cx="814276" cy="2489048"/>
              <a:chOff x="1171575" y="2988237"/>
              <a:chExt cx="814276" cy="2489048"/>
            </a:xfrm>
          </p:grpSpPr>
          <p:sp>
            <p:nvSpPr>
              <p:cNvPr id="136" name="Rectangle 13">
                <a:extLst>
                  <a:ext uri="{FF2B5EF4-FFF2-40B4-BE49-F238E27FC236}">
                    <a16:creationId xmlns:a16="http://schemas.microsoft.com/office/drawing/2014/main" id="{14E121E6-7624-BACD-7AA5-A5C757CF360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19817" y="4624968"/>
                <a:ext cx="713048" cy="290512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None/>
                </a:pPr>
                <a:r>
                  <a:rPr lang="en-US" sz="1400"/>
                  <a:t>== 32</a:t>
                </a:r>
              </a:p>
            </p:txBody>
          </p:sp>
          <p:sp>
            <p:nvSpPr>
              <p:cNvPr id="170" name="AutoShape 10">
                <a:extLst>
                  <a:ext uri="{FF2B5EF4-FFF2-40B4-BE49-F238E27FC236}">
                    <a16:creationId xmlns:a16="http://schemas.microsoft.com/office/drawing/2014/main" id="{DBEA08EF-C8D3-81E0-31CE-D2C7E0FA6F7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61528" y="3652838"/>
                <a:ext cx="428625" cy="144462"/>
              </a:xfrm>
              <a:prstGeom prst="flowChartManualOperation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</a:pPr>
                <a:endParaRPr lang="en-US"/>
              </a:p>
            </p:txBody>
          </p:sp>
          <p:cxnSp>
            <p:nvCxnSpPr>
              <p:cNvPr id="175" name="Straight Arrow Connector 230">
                <a:extLst>
                  <a:ext uri="{FF2B5EF4-FFF2-40B4-BE49-F238E27FC236}">
                    <a16:creationId xmlns:a16="http://schemas.microsoft.com/office/drawing/2014/main" id="{1BC5EEB4-EE3D-55B0-CA7E-724C769D9D1B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1574601" y="3811893"/>
                <a:ext cx="1239" cy="242357"/>
              </a:xfrm>
              <a:prstGeom prst="straightConnector1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</p:spPr>
          </p:cxnSp>
          <p:cxnSp>
            <p:nvCxnSpPr>
              <p:cNvPr id="176" name="Straight Arrow Connector 230">
                <a:extLst>
                  <a:ext uri="{FF2B5EF4-FFF2-40B4-BE49-F238E27FC236}">
                    <a16:creationId xmlns:a16="http://schemas.microsoft.com/office/drawing/2014/main" id="{17919999-0A1F-E644-046D-08528184039C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1573362" y="4382611"/>
                <a:ext cx="1239" cy="242357"/>
              </a:xfrm>
              <a:prstGeom prst="straightConnector1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</p:spPr>
          </p:cxnSp>
          <p:cxnSp>
            <p:nvCxnSpPr>
              <p:cNvPr id="177" name="Shape 256">
                <a:extLst>
                  <a:ext uri="{FF2B5EF4-FFF2-40B4-BE49-F238E27FC236}">
                    <a16:creationId xmlns:a16="http://schemas.microsoft.com/office/drawing/2014/main" id="{B6AE2D11-F555-8C56-8F3A-3A74F73954A7}"/>
                  </a:ext>
                </a:extLst>
              </p:cNvPr>
              <p:cNvCxnSpPr>
                <a:cxnSpLocks noChangeShapeType="1"/>
                <a:stCxn id="166" idx="2"/>
                <a:endCxn id="82" idx="0"/>
              </p:cNvCxnSpPr>
              <p:nvPr/>
            </p:nvCxnSpPr>
            <p:spPr bwMode="auto">
              <a:xfrm rot="5400000" flipH="1">
                <a:off x="819227" y="3594752"/>
                <a:ext cx="1341965" cy="191313"/>
              </a:xfrm>
              <a:prstGeom prst="bentConnector5">
                <a:avLst>
                  <a:gd name="adj1" fmla="val -8518"/>
                  <a:gd name="adj2" fmla="val 336041"/>
                  <a:gd name="adj3" fmla="val 117035"/>
                </a:avLst>
              </a:prstGeom>
              <a:noFill/>
              <a:ln w="9525" algn="ctr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</p:spPr>
          </p:cxnSp>
          <p:sp>
            <p:nvSpPr>
              <p:cNvPr id="191" name="Oval 149">
                <a:extLst>
                  <a:ext uri="{FF2B5EF4-FFF2-40B4-BE49-F238E27FC236}">
                    <a16:creationId xmlns:a16="http://schemas.microsoft.com/office/drawing/2014/main" id="{F1E253CF-4F70-57C8-46CB-EA8D97AB1C7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81117" y="2988237"/>
                <a:ext cx="304734" cy="313763"/>
              </a:xfrm>
              <a:prstGeom prst="ellipse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None/>
                </a:pPr>
                <a:r>
                  <a:rPr lang="en-US"/>
                  <a:t>0</a:t>
                </a:r>
              </a:p>
            </p:txBody>
          </p:sp>
          <p:cxnSp>
            <p:nvCxnSpPr>
              <p:cNvPr id="192" name="Elbow Connector 190">
                <a:extLst>
                  <a:ext uri="{FF2B5EF4-FFF2-40B4-BE49-F238E27FC236}">
                    <a16:creationId xmlns:a16="http://schemas.microsoft.com/office/drawing/2014/main" id="{0DC6EFF0-3966-3B66-F55B-9F2956294956}"/>
                  </a:ext>
                </a:extLst>
              </p:cNvPr>
              <p:cNvCxnSpPr>
                <a:cxnSpLocks noChangeShapeType="1"/>
                <a:stCxn id="191" idx="4"/>
              </p:cNvCxnSpPr>
              <p:nvPr/>
            </p:nvCxnSpPr>
            <p:spPr bwMode="auto">
              <a:xfrm rot="5400000">
                <a:off x="1581631" y="3400985"/>
                <a:ext cx="350838" cy="152868"/>
              </a:xfrm>
              <a:prstGeom prst="bentConnector3">
                <a:avLst>
                  <a:gd name="adj1" fmla="val 41855"/>
                </a:avLst>
              </a:prstGeom>
              <a:noFill/>
              <a:ln w="9525" algn="ctr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</p:spPr>
          </p:cxnSp>
          <p:cxnSp>
            <p:nvCxnSpPr>
              <p:cNvPr id="198" name="Straight Arrow Connector 230">
                <a:extLst>
                  <a:ext uri="{FF2B5EF4-FFF2-40B4-BE49-F238E27FC236}">
                    <a16:creationId xmlns:a16="http://schemas.microsoft.com/office/drawing/2014/main" id="{F1441715-A998-0A3C-11A6-C9971D44D924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1557790" y="4934989"/>
                <a:ext cx="1239" cy="242357"/>
              </a:xfrm>
              <a:prstGeom prst="straightConnector1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</p:spPr>
          </p:cxnSp>
          <p:sp>
            <p:nvSpPr>
              <p:cNvPr id="199" name="TextBox 102">
                <a:extLst>
                  <a:ext uri="{FF2B5EF4-FFF2-40B4-BE49-F238E27FC236}">
                    <a16:creationId xmlns:a16="http://schemas.microsoft.com/office/drawing/2014/main" id="{88C1FD56-C92E-33FC-087A-1B907BAA761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34100" y="5191053"/>
                <a:ext cx="627095" cy="2862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None/>
                </a:pPr>
                <a:r>
                  <a:rPr lang="en-US" sz="1400"/>
                  <a:t>done</a:t>
                </a:r>
              </a:p>
            </p:txBody>
          </p:sp>
          <p:sp>
            <p:nvSpPr>
              <p:cNvPr id="82" name="TextBox 81">
                <a:extLst>
                  <a:ext uri="{FF2B5EF4-FFF2-40B4-BE49-F238E27FC236}">
                    <a16:creationId xmlns:a16="http://schemas.microsoft.com/office/drawing/2014/main" id="{7B411AD5-2CC8-943E-2B9D-189AF23DFDD8}"/>
                  </a:ext>
                </a:extLst>
              </p:cNvPr>
              <p:cNvSpPr txBox="1"/>
              <p:nvPr/>
            </p:nvSpPr>
            <p:spPr>
              <a:xfrm>
                <a:off x="1171575" y="3019425"/>
                <a:ext cx="445956" cy="286232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pPr>
                  <a:buNone/>
                </a:pPr>
                <a:r>
                  <a:rPr lang="en-US" sz="1400"/>
                  <a:t>+1</a:t>
                </a:r>
              </a:p>
            </p:txBody>
          </p:sp>
          <p:cxnSp>
            <p:nvCxnSpPr>
              <p:cNvPr id="84" name="Elbow Connector 190">
                <a:extLst>
                  <a:ext uri="{FF2B5EF4-FFF2-40B4-BE49-F238E27FC236}">
                    <a16:creationId xmlns:a16="http://schemas.microsoft.com/office/drawing/2014/main" id="{F70DE0D8-7993-C40B-7709-3FBDD47AA1CD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16200000" flipH="1">
                <a:off x="1267306" y="3400985"/>
                <a:ext cx="350838" cy="152868"/>
              </a:xfrm>
              <a:prstGeom prst="bentConnector3">
                <a:avLst>
                  <a:gd name="adj1" fmla="val 41855"/>
                </a:avLst>
              </a:prstGeom>
              <a:noFill/>
              <a:ln w="9525" algn="ctr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</p:spPr>
          </p:cxnSp>
        </p:grpSp>
        <p:sp>
          <p:nvSpPr>
            <p:cNvPr id="24" name="Rectangle 13">
              <a:extLst>
                <a:ext uri="{FF2B5EF4-FFF2-40B4-BE49-F238E27FC236}">
                  <a16:creationId xmlns:a16="http://schemas.microsoft.com/office/drawing/2014/main" id="{1B4E4C53-FDFC-B46D-3EF7-856EB16AA8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69997" y="4039655"/>
              <a:ext cx="1206500" cy="30057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r>
                <a:rPr lang="en-US" sz="1400"/>
                <a:t>prod</a:t>
              </a:r>
            </a:p>
          </p:txBody>
        </p:sp>
        <p:grpSp>
          <p:nvGrpSpPr>
            <p:cNvPr id="6" name="Group 31">
              <a:extLst>
                <a:ext uri="{FF2B5EF4-FFF2-40B4-BE49-F238E27FC236}">
                  <a16:creationId xmlns:a16="http://schemas.microsoft.com/office/drawing/2014/main" id="{299D346D-8F46-46CB-2A92-2258BDE4A8B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773185" y="4038600"/>
              <a:ext cx="101267" cy="290358"/>
              <a:chOff x="1539276" y="3050891"/>
              <a:chExt cx="300885" cy="310334"/>
            </a:xfrm>
          </p:grpSpPr>
          <p:cxnSp>
            <p:nvCxnSpPr>
              <p:cNvPr id="26" name="Straight Connector 135">
                <a:extLst>
                  <a:ext uri="{FF2B5EF4-FFF2-40B4-BE49-F238E27FC236}">
                    <a16:creationId xmlns:a16="http://schemas.microsoft.com/office/drawing/2014/main" id="{18CE378D-5895-860D-F96F-4F6DECDDD877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1539276" y="3050891"/>
                <a:ext cx="295275" cy="147284"/>
              </a:xfrm>
              <a:prstGeom prst="line">
                <a:avLst/>
              </a:prstGeom>
              <a:noFill/>
              <a:ln w="12700" algn="ctr">
                <a:solidFill>
                  <a:srgbClr val="FF0000"/>
                </a:solidFill>
                <a:round/>
                <a:headEnd/>
                <a:tailEnd/>
              </a:ln>
            </p:spPr>
          </p:cxnSp>
          <p:cxnSp>
            <p:nvCxnSpPr>
              <p:cNvPr id="27" name="Straight Connector 136">
                <a:extLst>
                  <a:ext uri="{FF2B5EF4-FFF2-40B4-BE49-F238E27FC236}">
                    <a16:creationId xmlns:a16="http://schemas.microsoft.com/office/drawing/2014/main" id="{5B105561-6E83-B26E-EBEA-27FE308FF182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V="1">
                <a:off x="1542841" y="3188945"/>
                <a:ext cx="297320" cy="172280"/>
              </a:xfrm>
              <a:prstGeom prst="line">
                <a:avLst/>
              </a:prstGeom>
              <a:noFill/>
              <a:ln w="12700" algn="ctr">
                <a:solidFill>
                  <a:srgbClr val="FF0000"/>
                </a:solidFill>
                <a:round/>
                <a:headEnd/>
                <a:tailEnd/>
              </a:ln>
            </p:spPr>
          </p:cxnSp>
        </p:grpSp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29667A26-D9D6-4D86-7E95-27F17301720C}"/>
                </a:ext>
              </a:extLst>
            </p:cNvPr>
            <p:cNvGrpSpPr/>
            <p:nvPr/>
          </p:nvGrpSpPr>
          <p:grpSpPr>
            <a:xfrm>
              <a:off x="6208274" y="3512345"/>
              <a:ext cx="1749518" cy="1659658"/>
              <a:chOff x="6208274" y="3512345"/>
              <a:chExt cx="1749518" cy="1659658"/>
            </a:xfrm>
          </p:grpSpPr>
          <p:sp>
            <p:nvSpPr>
              <p:cNvPr id="10" name="TextBox 102">
                <a:extLst>
                  <a:ext uri="{FF2B5EF4-FFF2-40B4-BE49-F238E27FC236}">
                    <a16:creationId xmlns:a16="http://schemas.microsoft.com/office/drawing/2014/main" id="{5FAF113D-9866-8CF2-27BF-2E123F922DC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208274" y="4684652"/>
                <a:ext cx="1228221" cy="2862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None/>
                </a:pPr>
                <a:r>
                  <a:rPr lang="en-US" sz="1400"/>
                  <a:t>result (low)</a:t>
                </a:r>
              </a:p>
            </p:txBody>
          </p:sp>
          <p:cxnSp>
            <p:nvCxnSpPr>
              <p:cNvPr id="57" name="Straight Arrow Connector 254">
                <a:extLst>
                  <a:ext uri="{FF2B5EF4-FFF2-40B4-BE49-F238E27FC236}">
                    <a16:creationId xmlns:a16="http://schemas.microsoft.com/office/drawing/2014/main" id="{CAB5E1B8-7997-9886-FEA9-D95FEFE0EFF3}"/>
                  </a:ext>
                </a:extLst>
              </p:cNvPr>
              <p:cNvCxnSpPr>
                <a:cxnSpLocks noChangeShapeType="1"/>
                <a:stCxn id="24" idx="2"/>
              </p:cNvCxnSpPr>
              <p:nvPr/>
            </p:nvCxnSpPr>
            <p:spPr bwMode="auto">
              <a:xfrm>
                <a:off x="7373247" y="4340225"/>
                <a:ext cx="7952" cy="831778"/>
              </a:xfrm>
              <a:prstGeom prst="straightConnector1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</p:spPr>
          </p:cxnSp>
          <p:cxnSp>
            <p:nvCxnSpPr>
              <p:cNvPr id="70" name="Shape 256">
                <a:extLst>
                  <a:ext uri="{FF2B5EF4-FFF2-40B4-BE49-F238E27FC236}">
                    <a16:creationId xmlns:a16="http://schemas.microsoft.com/office/drawing/2014/main" id="{B137E58F-B67E-0C54-0247-0B668CB6FDCF}"/>
                  </a:ext>
                </a:extLst>
              </p:cNvPr>
              <p:cNvCxnSpPr>
                <a:cxnSpLocks noChangeShapeType="1"/>
                <a:stCxn id="24" idx="2"/>
                <a:endCxn id="118" idx="2"/>
              </p:cNvCxnSpPr>
              <p:nvPr/>
            </p:nvCxnSpPr>
            <p:spPr bwMode="auto">
              <a:xfrm rot="5400000" flipH="1">
                <a:off x="6955878" y="3922857"/>
                <a:ext cx="827881" cy="6857"/>
              </a:xfrm>
              <a:prstGeom prst="bentConnector5">
                <a:avLst>
                  <a:gd name="adj1" fmla="val -27613"/>
                  <a:gd name="adj2" fmla="val -13688902"/>
                  <a:gd name="adj3" fmla="val 127613"/>
                </a:avLst>
              </a:prstGeom>
              <a:noFill/>
              <a:ln w="9525" algn="ctr">
                <a:solidFill>
                  <a:schemeClr val="tx1"/>
                </a:solidFill>
                <a:round/>
                <a:headEnd type="none" w="med" len="med"/>
                <a:tailEnd type="none" w="med" len="med"/>
              </a:ln>
            </p:spPr>
          </p:cxnSp>
          <p:sp>
            <p:nvSpPr>
              <p:cNvPr id="87" name="TextBox 86">
                <a:extLst>
                  <a:ext uri="{FF2B5EF4-FFF2-40B4-BE49-F238E27FC236}">
                    <a16:creationId xmlns:a16="http://schemas.microsoft.com/office/drawing/2014/main" id="{DE62D660-1BE0-7F32-B685-129D54E1FAE0}"/>
                  </a:ext>
                </a:extLst>
              </p:cNvPr>
              <p:cNvSpPr txBox="1"/>
              <p:nvPr/>
            </p:nvSpPr>
            <p:spPr>
              <a:xfrm>
                <a:off x="7436495" y="3848100"/>
                <a:ext cx="521297" cy="2031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buNone/>
                </a:pPr>
                <a:r>
                  <a:rPr lang="en-US" sz="800"/>
                  <a:t>[30:0]</a:t>
                </a:r>
              </a:p>
            </p:txBody>
          </p:sp>
        </p:grpSp>
        <p:grpSp>
          <p:nvGrpSpPr>
            <p:cNvPr id="95" name="Group 94">
              <a:extLst>
                <a:ext uri="{FF2B5EF4-FFF2-40B4-BE49-F238E27FC236}">
                  <a16:creationId xmlns:a16="http://schemas.microsoft.com/office/drawing/2014/main" id="{AC756F70-ADC8-B7EC-0962-29D5E36DEDBA}"/>
                </a:ext>
              </a:extLst>
            </p:cNvPr>
            <p:cNvGrpSpPr/>
            <p:nvPr/>
          </p:nvGrpSpPr>
          <p:grpSpPr>
            <a:xfrm>
              <a:off x="3495675" y="1631950"/>
              <a:ext cx="862666" cy="2914583"/>
              <a:chOff x="2695575" y="1631950"/>
              <a:chExt cx="862666" cy="2914583"/>
            </a:xfrm>
          </p:grpSpPr>
          <p:grpSp>
            <p:nvGrpSpPr>
              <p:cNvPr id="92" name="Group 91">
                <a:extLst>
                  <a:ext uri="{FF2B5EF4-FFF2-40B4-BE49-F238E27FC236}">
                    <a16:creationId xmlns:a16="http://schemas.microsoft.com/office/drawing/2014/main" id="{C6C248ED-E5A5-CB40-466E-3719E75BF5E4}"/>
                  </a:ext>
                </a:extLst>
              </p:cNvPr>
              <p:cNvGrpSpPr/>
              <p:nvPr/>
            </p:nvGrpSpPr>
            <p:grpSpPr>
              <a:xfrm>
                <a:off x="2756013" y="1631950"/>
                <a:ext cx="802228" cy="2708277"/>
                <a:chOff x="2756013" y="1631950"/>
                <a:chExt cx="802228" cy="2708277"/>
              </a:xfrm>
            </p:grpSpPr>
            <p:sp>
              <p:nvSpPr>
                <p:cNvPr id="9" name="TextBox 101">
                  <a:extLst>
                    <a:ext uri="{FF2B5EF4-FFF2-40B4-BE49-F238E27FC236}">
                      <a16:creationId xmlns:a16="http://schemas.microsoft.com/office/drawing/2014/main" id="{91EA9924-4531-0130-B4CE-775EACBAEEA6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077019" y="1631950"/>
                  <a:ext cx="481222" cy="28623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None/>
                  </a:pPr>
                  <a:r>
                    <a:rPr lang="en-US" sz="1400" err="1"/>
                    <a:t>aIn</a:t>
                  </a:r>
                  <a:endParaRPr lang="en-US" sz="1400"/>
                </a:p>
              </p:txBody>
            </p:sp>
            <p:sp>
              <p:nvSpPr>
                <p:cNvPr id="29" name="Rectangle 13">
                  <a:extLst>
                    <a:ext uri="{FF2B5EF4-FFF2-40B4-BE49-F238E27FC236}">
                      <a16:creationId xmlns:a16="http://schemas.microsoft.com/office/drawing/2014/main" id="{635569A3-46A0-4223-0FCF-F8C8F00A91F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10800000">
                  <a:off x="2756013" y="2973388"/>
                  <a:ext cx="322262" cy="290512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None/>
                  </a:pPr>
                  <a:r>
                    <a:rPr lang="en-US" sz="1400"/>
                    <a:t>&lt;&lt;</a:t>
                  </a:r>
                </a:p>
              </p:txBody>
            </p:sp>
            <p:cxnSp>
              <p:nvCxnSpPr>
                <p:cNvPr id="34" name="Straight Arrow Connector 179">
                  <a:extLst>
                    <a:ext uri="{FF2B5EF4-FFF2-40B4-BE49-F238E27FC236}">
                      <a16:creationId xmlns:a16="http://schemas.microsoft.com/office/drawing/2014/main" id="{20E750FD-2290-2C7F-8604-62075355F509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 flipH="1">
                  <a:off x="3219894" y="1954213"/>
                  <a:ext cx="0" cy="1693862"/>
                </a:xfrm>
                <a:prstGeom prst="straightConnector1">
                  <a:avLst/>
                </a:prstGeom>
                <a:noFill/>
                <a:ln w="9525" algn="ctr">
                  <a:solidFill>
                    <a:schemeClr val="tx1"/>
                  </a:solidFill>
                  <a:round/>
                  <a:headEnd type="none" w="med" len="med"/>
                  <a:tailEnd type="triangle" w="med" len="med"/>
                </a:ln>
              </p:spPr>
            </p:cxnSp>
            <p:sp>
              <p:nvSpPr>
                <p:cNvPr id="38" name="AutoShape 10">
                  <a:extLst>
                    <a:ext uri="{FF2B5EF4-FFF2-40B4-BE49-F238E27FC236}">
                      <a16:creationId xmlns:a16="http://schemas.microsoft.com/office/drawing/2014/main" id="{9754B9D1-057B-C089-C9DA-D52AEDAEF50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09383" y="3652838"/>
                  <a:ext cx="428625" cy="144462"/>
                </a:xfrm>
                <a:prstGeom prst="flowChartManualOperation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</a:pPr>
                  <a:endParaRPr lang="en-US"/>
                </a:p>
              </p:txBody>
            </p:sp>
            <p:cxnSp>
              <p:nvCxnSpPr>
                <p:cNvPr id="42" name="Elbow Connector 189">
                  <a:extLst>
                    <a:ext uri="{FF2B5EF4-FFF2-40B4-BE49-F238E27FC236}">
                      <a16:creationId xmlns:a16="http://schemas.microsoft.com/office/drawing/2014/main" id="{DFAF8EF8-A167-7115-E2E9-B2E9992BC1BE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 rot="16200000" flipH="1">
                  <a:off x="2790938" y="3405187"/>
                  <a:ext cx="368300" cy="117475"/>
                </a:xfrm>
                <a:prstGeom prst="bentConnector3">
                  <a:avLst>
                    <a:gd name="adj1" fmla="val 50000"/>
                  </a:avLst>
                </a:prstGeom>
                <a:noFill/>
                <a:ln w="9525" algn="ctr">
                  <a:solidFill>
                    <a:schemeClr val="tx1"/>
                  </a:solidFill>
                  <a:round/>
                  <a:headEnd type="none" w="med" len="med"/>
                  <a:tailEnd type="triangle" w="med" len="med"/>
                </a:ln>
              </p:spPr>
            </p:cxnSp>
            <p:cxnSp>
              <p:nvCxnSpPr>
                <p:cNvPr id="50" name="Straight Arrow Connector 230">
                  <a:extLst>
                    <a:ext uri="{FF2B5EF4-FFF2-40B4-BE49-F238E27FC236}">
                      <a16:creationId xmlns:a16="http://schemas.microsoft.com/office/drawing/2014/main" id="{3BE4330A-9EFC-9D05-477D-D2090E801B3C}"/>
                    </a:ext>
                  </a:extLst>
                </p:cNvPr>
                <p:cNvCxnSpPr>
                  <a:cxnSpLocks noChangeShapeType="1"/>
                  <a:stCxn id="38" idx="2"/>
                  <a:endCxn id="19" idx="0"/>
                </p:cNvCxnSpPr>
                <p:nvPr/>
              </p:nvCxnSpPr>
              <p:spPr bwMode="auto">
                <a:xfrm>
                  <a:off x="3123696" y="3797300"/>
                  <a:ext cx="10764" cy="242357"/>
                </a:xfrm>
                <a:prstGeom prst="straightConnector1">
                  <a:avLst/>
                </a:prstGeom>
                <a:noFill/>
                <a:ln w="9525" algn="ctr">
                  <a:solidFill>
                    <a:schemeClr val="tx1"/>
                  </a:solidFill>
                  <a:round/>
                  <a:headEnd type="none" w="med" len="med"/>
                  <a:tailEnd type="triangle" w="med" len="med"/>
                </a:ln>
              </p:spPr>
            </p:cxnSp>
            <p:cxnSp>
              <p:nvCxnSpPr>
                <p:cNvPr id="58" name="Shape 256">
                  <a:extLst>
                    <a:ext uri="{FF2B5EF4-FFF2-40B4-BE49-F238E27FC236}">
                      <a16:creationId xmlns:a16="http://schemas.microsoft.com/office/drawing/2014/main" id="{4A5CC2FB-82EB-DB08-84C5-86B19D7B0CE7}"/>
                    </a:ext>
                  </a:extLst>
                </p:cNvPr>
                <p:cNvCxnSpPr>
                  <a:cxnSpLocks noChangeShapeType="1"/>
                  <a:stCxn id="19" idx="2"/>
                  <a:endCxn id="29" idx="2"/>
                </p:cNvCxnSpPr>
                <p:nvPr/>
              </p:nvCxnSpPr>
              <p:spPr bwMode="auto">
                <a:xfrm rot="5400000" flipH="1">
                  <a:off x="2342382" y="3548150"/>
                  <a:ext cx="1366839" cy="217316"/>
                </a:xfrm>
                <a:prstGeom prst="bentConnector5">
                  <a:avLst>
                    <a:gd name="adj1" fmla="val -16725"/>
                    <a:gd name="adj2" fmla="val 386828"/>
                    <a:gd name="adj3" fmla="val 116725"/>
                  </a:avLst>
                </a:prstGeom>
                <a:noFill/>
                <a:ln w="9525" algn="ctr">
                  <a:solidFill>
                    <a:schemeClr val="tx1"/>
                  </a:solidFill>
                  <a:round/>
                  <a:headEnd type="none" w="med" len="med"/>
                  <a:tailEnd type="triangle" w="med" len="med"/>
                </a:ln>
              </p:spPr>
            </p:cxnSp>
          </p:grpSp>
          <p:sp>
            <p:nvSpPr>
              <p:cNvPr id="100" name="TextBox 99">
                <a:extLst>
                  <a:ext uri="{FF2B5EF4-FFF2-40B4-BE49-F238E27FC236}">
                    <a16:creationId xmlns:a16="http://schemas.microsoft.com/office/drawing/2014/main" id="{29EF3BBF-75FD-AFF9-7D9D-32853114F898}"/>
                  </a:ext>
                </a:extLst>
              </p:cNvPr>
              <p:cNvSpPr txBox="1"/>
              <p:nvPr/>
            </p:nvSpPr>
            <p:spPr>
              <a:xfrm>
                <a:off x="2695575" y="4343400"/>
                <a:ext cx="428322" cy="2031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buNone/>
                </a:pPr>
                <a:r>
                  <a:rPr lang="en-US" sz="800"/>
                  <a:t>31:0</a:t>
                </a:r>
              </a:p>
            </p:txBody>
          </p:sp>
        </p:grpSp>
        <p:sp>
          <p:nvSpPr>
            <p:cNvPr id="63" name="Rectangle 13">
              <a:extLst>
                <a:ext uri="{FF2B5EF4-FFF2-40B4-BE49-F238E27FC236}">
                  <a16:creationId xmlns:a16="http://schemas.microsoft.com/office/drawing/2014/main" id="{CDC3538B-B0FC-3024-AA3C-D7F1D7D823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55962" y="4041770"/>
              <a:ext cx="1206500" cy="30057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r>
                <a:rPr lang="en-US" sz="1400" err="1"/>
                <a:t>tp</a:t>
              </a:r>
              <a:endParaRPr lang="en-US" sz="1400"/>
            </a:p>
          </p:txBody>
        </p:sp>
        <p:grpSp>
          <p:nvGrpSpPr>
            <p:cNvPr id="13" name="Group 31">
              <a:extLst>
                <a:ext uri="{FF2B5EF4-FFF2-40B4-BE49-F238E27FC236}">
                  <a16:creationId xmlns:a16="http://schemas.microsoft.com/office/drawing/2014/main" id="{83852297-B1BB-D1B7-CF41-38BA1B1D68B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059150" y="4040715"/>
              <a:ext cx="101267" cy="290358"/>
              <a:chOff x="1539276" y="3050891"/>
              <a:chExt cx="300885" cy="310334"/>
            </a:xfrm>
            <a:solidFill>
              <a:schemeClr val="bg1"/>
            </a:solidFill>
          </p:grpSpPr>
          <p:cxnSp>
            <p:nvCxnSpPr>
              <p:cNvPr id="65" name="Straight Connector 135">
                <a:extLst>
                  <a:ext uri="{FF2B5EF4-FFF2-40B4-BE49-F238E27FC236}">
                    <a16:creationId xmlns:a16="http://schemas.microsoft.com/office/drawing/2014/main" id="{8164BF5A-CBB8-FE04-D3DB-BE9DE3F8465C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1539276" y="3050891"/>
                <a:ext cx="295275" cy="147284"/>
              </a:xfrm>
              <a:prstGeom prst="line">
                <a:avLst/>
              </a:prstGeom>
              <a:grpFill/>
              <a:ln w="12700" algn="ctr">
                <a:solidFill>
                  <a:srgbClr val="FF0000"/>
                </a:solidFill>
                <a:round/>
                <a:headEnd/>
                <a:tailEnd/>
              </a:ln>
            </p:spPr>
          </p:cxnSp>
          <p:cxnSp>
            <p:nvCxnSpPr>
              <p:cNvPr id="66" name="Straight Connector 136">
                <a:extLst>
                  <a:ext uri="{FF2B5EF4-FFF2-40B4-BE49-F238E27FC236}">
                    <a16:creationId xmlns:a16="http://schemas.microsoft.com/office/drawing/2014/main" id="{6CEE8681-69CE-D229-6EFF-8EF9AF698FD9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V="1">
                <a:off x="1542841" y="3188945"/>
                <a:ext cx="297320" cy="172280"/>
              </a:xfrm>
              <a:prstGeom prst="line">
                <a:avLst/>
              </a:prstGeom>
              <a:grpFill/>
              <a:ln w="12700" algn="ctr">
                <a:solidFill>
                  <a:srgbClr val="FF0000"/>
                </a:solidFill>
                <a:round/>
                <a:headEnd/>
                <a:tailEnd/>
              </a:ln>
            </p:spPr>
          </p:cxnSp>
        </p:grpSp>
        <p:grpSp>
          <p:nvGrpSpPr>
            <p:cNvPr id="103" name="Group 102">
              <a:extLst>
                <a:ext uri="{FF2B5EF4-FFF2-40B4-BE49-F238E27FC236}">
                  <a16:creationId xmlns:a16="http://schemas.microsoft.com/office/drawing/2014/main" id="{72DEC8A5-A731-7D89-0D6A-6FD8D8AF13A3}"/>
                </a:ext>
              </a:extLst>
            </p:cNvPr>
            <p:cNvGrpSpPr/>
            <p:nvPr/>
          </p:nvGrpSpPr>
          <p:grpSpPr>
            <a:xfrm>
              <a:off x="2547391" y="3657600"/>
              <a:ext cx="541519" cy="313932"/>
              <a:chOff x="1747291" y="3657600"/>
              <a:chExt cx="541519" cy="313932"/>
            </a:xfrm>
          </p:grpSpPr>
          <p:cxnSp>
            <p:nvCxnSpPr>
              <p:cNvPr id="138" name="Straight Arrow Connector 137">
                <a:extLst>
                  <a:ext uri="{FF2B5EF4-FFF2-40B4-BE49-F238E27FC236}">
                    <a16:creationId xmlns:a16="http://schemas.microsoft.com/office/drawing/2014/main" id="{41EF7C9B-6A99-F486-E116-FBE1CD8C3D1E}"/>
                  </a:ext>
                </a:extLst>
              </p:cNvPr>
              <p:cNvCxnSpPr/>
              <p:nvPr/>
            </p:nvCxnSpPr>
            <p:spPr bwMode="auto">
              <a:xfrm flipH="1" flipV="1">
                <a:off x="1747291" y="3724275"/>
                <a:ext cx="319634" cy="794"/>
              </a:xfrm>
              <a:prstGeom prst="straightConnector1">
                <a:avLst/>
              </a:prstGeom>
              <a:noFill/>
              <a:ln w="952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</p:cxnSp>
          <p:sp>
            <p:nvSpPr>
              <p:cNvPr id="142" name="TextBox 141">
                <a:extLst>
                  <a:ext uri="{FF2B5EF4-FFF2-40B4-BE49-F238E27FC236}">
                    <a16:creationId xmlns:a16="http://schemas.microsoft.com/office/drawing/2014/main" id="{3EA3A3F0-E13A-CDDE-A04B-DDFB995681B2}"/>
                  </a:ext>
                </a:extLst>
              </p:cNvPr>
              <p:cNvSpPr txBox="1"/>
              <p:nvPr/>
            </p:nvSpPr>
            <p:spPr>
              <a:xfrm>
                <a:off x="1866900" y="3657600"/>
                <a:ext cx="421910" cy="3139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buNone/>
                </a:pPr>
                <a:r>
                  <a:rPr lang="en-US" sz="1600">
                    <a:solidFill>
                      <a:srgbClr val="FF0000"/>
                    </a:solidFill>
                  </a:rPr>
                  <a:t>s1</a:t>
                </a:r>
              </a:p>
            </p:txBody>
          </p:sp>
        </p:grpSp>
        <p:grpSp>
          <p:nvGrpSpPr>
            <p:cNvPr id="104" name="Group 103">
              <a:extLst>
                <a:ext uri="{FF2B5EF4-FFF2-40B4-BE49-F238E27FC236}">
                  <a16:creationId xmlns:a16="http://schemas.microsoft.com/office/drawing/2014/main" id="{1B7F70C6-01A3-E551-D644-AE8DB8461DF0}"/>
                </a:ext>
              </a:extLst>
            </p:cNvPr>
            <p:cNvGrpSpPr/>
            <p:nvPr/>
          </p:nvGrpSpPr>
          <p:grpSpPr>
            <a:xfrm>
              <a:off x="4080916" y="3695700"/>
              <a:ext cx="531994" cy="313932"/>
              <a:chOff x="3280816" y="3695700"/>
              <a:chExt cx="531994" cy="313932"/>
            </a:xfrm>
          </p:grpSpPr>
          <p:cxnSp>
            <p:nvCxnSpPr>
              <p:cNvPr id="141" name="Straight Arrow Connector 140">
                <a:extLst>
                  <a:ext uri="{FF2B5EF4-FFF2-40B4-BE49-F238E27FC236}">
                    <a16:creationId xmlns:a16="http://schemas.microsoft.com/office/drawing/2014/main" id="{042CE13E-A383-5301-DD35-ADFDA1F6775D}"/>
                  </a:ext>
                </a:extLst>
              </p:cNvPr>
              <p:cNvCxnSpPr/>
              <p:nvPr/>
            </p:nvCxnSpPr>
            <p:spPr bwMode="auto">
              <a:xfrm flipH="1" flipV="1">
                <a:off x="3280816" y="3752850"/>
                <a:ext cx="319634" cy="794"/>
              </a:xfrm>
              <a:prstGeom prst="straightConnector1">
                <a:avLst/>
              </a:prstGeom>
              <a:noFill/>
              <a:ln w="952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</p:cxnSp>
          <p:sp>
            <p:nvSpPr>
              <p:cNvPr id="143" name="TextBox 142">
                <a:extLst>
                  <a:ext uri="{FF2B5EF4-FFF2-40B4-BE49-F238E27FC236}">
                    <a16:creationId xmlns:a16="http://schemas.microsoft.com/office/drawing/2014/main" id="{663E99E6-469C-4405-7503-2E81688F0402}"/>
                  </a:ext>
                </a:extLst>
              </p:cNvPr>
              <p:cNvSpPr txBox="1"/>
              <p:nvPr/>
            </p:nvSpPr>
            <p:spPr>
              <a:xfrm>
                <a:off x="3390900" y="3695700"/>
                <a:ext cx="421910" cy="3139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buNone/>
                </a:pPr>
                <a:r>
                  <a:rPr lang="en-US" sz="1600">
                    <a:solidFill>
                      <a:srgbClr val="FF0000"/>
                    </a:solidFill>
                  </a:rPr>
                  <a:t>s1</a:t>
                </a:r>
              </a:p>
            </p:txBody>
          </p:sp>
        </p:grpSp>
        <p:grpSp>
          <p:nvGrpSpPr>
            <p:cNvPr id="112" name="Group 111">
              <a:extLst>
                <a:ext uri="{FF2B5EF4-FFF2-40B4-BE49-F238E27FC236}">
                  <a16:creationId xmlns:a16="http://schemas.microsoft.com/office/drawing/2014/main" id="{D5FB7342-A992-3725-7203-9DD706247177}"/>
                </a:ext>
              </a:extLst>
            </p:cNvPr>
            <p:cNvGrpSpPr/>
            <p:nvPr/>
          </p:nvGrpSpPr>
          <p:grpSpPr>
            <a:xfrm>
              <a:off x="5576341" y="3000375"/>
              <a:ext cx="712969" cy="313932"/>
              <a:chOff x="4776241" y="3000375"/>
              <a:chExt cx="712969" cy="313932"/>
            </a:xfrm>
          </p:grpSpPr>
          <p:cxnSp>
            <p:nvCxnSpPr>
              <p:cNvPr id="140" name="Straight Arrow Connector 139">
                <a:extLst>
                  <a:ext uri="{FF2B5EF4-FFF2-40B4-BE49-F238E27FC236}">
                    <a16:creationId xmlns:a16="http://schemas.microsoft.com/office/drawing/2014/main" id="{707521AA-3282-8ABB-90B2-C2ADAFE84E64}"/>
                  </a:ext>
                </a:extLst>
              </p:cNvPr>
              <p:cNvCxnSpPr/>
              <p:nvPr/>
            </p:nvCxnSpPr>
            <p:spPr bwMode="auto">
              <a:xfrm flipH="1" flipV="1">
                <a:off x="4776241" y="3152775"/>
                <a:ext cx="319634" cy="794"/>
              </a:xfrm>
              <a:prstGeom prst="straightConnector1">
                <a:avLst/>
              </a:prstGeom>
              <a:noFill/>
              <a:ln w="952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</p:cxnSp>
          <p:sp>
            <p:nvSpPr>
              <p:cNvPr id="144" name="TextBox 143">
                <a:extLst>
                  <a:ext uri="{FF2B5EF4-FFF2-40B4-BE49-F238E27FC236}">
                    <a16:creationId xmlns:a16="http://schemas.microsoft.com/office/drawing/2014/main" id="{FA855C43-8658-1329-6443-387BCC3BCA09}"/>
                  </a:ext>
                </a:extLst>
              </p:cNvPr>
              <p:cNvSpPr txBox="1"/>
              <p:nvPr/>
            </p:nvSpPr>
            <p:spPr>
              <a:xfrm>
                <a:off x="5067300" y="3000375"/>
                <a:ext cx="421910" cy="3139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buNone/>
                </a:pPr>
                <a:r>
                  <a:rPr lang="en-US" sz="1600">
                    <a:solidFill>
                      <a:srgbClr val="FF0000"/>
                    </a:solidFill>
                  </a:rPr>
                  <a:t>s1</a:t>
                </a:r>
              </a:p>
            </p:txBody>
          </p:sp>
        </p:grpSp>
        <p:grpSp>
          <p:nvGrpSpPr>
            <p:cNvPr id="105" name="Group 104">
              <a:extLst>
                <a:ext uri="{FF2B5EF4-FFF2-40B4-BE49-F238E27FC236}">
                  <a16:creationId xmlns:a16="http://schemas.microsoft.com/office/drawing/2014/main" id="{6F5DD9C3-6D77-DD51-4769-CF841348A17C}"/>
                </a:ext>
              </a:extLst>
            </p:cNvPr>
            <p:cNvGrpSpPr/>
            <p:nvPr/>
          </p:nvGrpSpPr>
          <p:grpSpPr>
            <a:xfrm>
              <a:off x="1733550" y="4143375"/>
              <a:ext cx="421910" cy="313932"/>
              <a:chOff x="933450" y="4143375"/>
              <a:chExt cx="421910" cy="313932"/>
            </a:xfrm>
          </p:grpSpPr>
          <p:cxnSp>
            <p:nvCxnSpPr>
              <p:cNvPr id="139" name="Straight Arrow Connector 138">
                <a:extLst>
                  <a:ext uri="{FF2B5EF4-FFF2-40B4-BE49-F238E27FC236}">
                    <a16:creationId xmlns:a16="http://schemas.microsoft.com/office/drawing/2014/main" id="{7E68C60F-B452-B0E0-265F-0FD65F92E462}"/>
                  </a:ext>
                </a:extLst>
              </p:cNvPr>
              <p:cNvCxnSpPr/>
              <p:nvPr/>
            </p:nvCxnSpPr>
            <p:spPr bwMode="auto">
              <a:xfrm flipV="1">
                <a:off x="1032916" y="4200525"/>
                <a:ext cx="319634" cy="794"/>
              </a:xfrm>
              <a:prstGeom prst="straightConnector1">
                <a:avLst/>
              </a:prstGeom>
              <a:noFill/>
              <a:ln w="952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</p:cxnSp>
          <p:sp>
            <p:nvSpPr>
              <p:cNvPr id="151" name="TextBox 150">
                <a:extLst>
                  <a:ext uri="{FF2B5EF4-FFF2-40B4-BE49-F238E27FC236}">
                    <a16:creationId xmlns:a16="http://schemas.microsoft.com/office/drawing/2014/main" id="{0C13DB74-A8BB-2A98-1380-D8953F839E74}"/>
                  </a:ext>
                </a:extLst>
              </p:cNvPr>
              <p:cNvSpPr txBox="1"/>
              <p:nvPr/>
            </p:nvSpPr>
            <p:spPr>
              <a:xfrm>
                <a:off x="933450" y="4143375"/>
                <a:ext cx="421910" cy="3139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buNone/>
                </a:pPr>
                <a:r>
                  <a:rPr lang="en-US" sz="1600">
                    <a:solidFill>
                      <a:srgbClr val="FF0000"/>
                    </a:solidFill>
                  </a:rPr>
                  <a:t>s2</a:t>
                </a:r>
              </a:p>
            </p:txBody>
          </p:sp>
        </p:grpSp>
        <p:grpSp>
          <p:nvGrpSpPr>
            <p:cNvPr id="106" name="Group 105">
              <a:extLst>
                <a:ext uri="{FF2B5EF4-FFF2-40B4-BE49-F238E27FC236}">
                  <a16:creationId xmlns:a16="http://schemas.microsoft.com/office/drawing/2014/main" id="{0FBAC4AA-1F0C-663E-AE7F-69472FEC44DF}"/>
                </a:ext>
              </a:extLst>
            </p:cNvPr>
            <p:cNvGrpSpPr/>
            <p:nvPr/>
          </p:nvGrpSpPr>
          <p:grpSpPr>
            <a:xfrm>
              <a:off x="2905125" y="4162425"/>
              <a:ext cx="421910" cy="313932"/>
              <a:chOff x="2105025" y="4162425"/>
              <a:chExt cx="421910" cy="313932"/>
            </a:xfrm>
          </p:grpSpPr>
          <p:cxnSp>
            <p:nvCxnSpPr>
              <p:cNvPr id="145" name="Straight Arrow Connector 144">
                <a:extLst>
                  <a:ext uri="{FF2B5EF4-FFF2-40B4-BE49-F238E27FC236}">
                    <a16:creationId xmlns:a16="http://schemas.microsoft.com/office/drawing/2014/main" id="{C57C1C9B-C1C9-22A3-9A72-E18D285FF81D}"/>
                  </a:ext>
                </a:extLst>
              </p:cNvPr>
              <p:cNvCxnSpPr/>
              <p:nvPr/>
            </p:nvCxnSpPr>
            <p:spPr bwMode="auto">
              <a:xfrm flipV="1">
                <a:off x="2194966" y="4210050"/>
                <a:ext cx="319634" cy="794"/>
              </a:xfrm>
              <a:prstGeom prst="straightConnector1">
                <a:avLst/>
              </a:prstGeom>
              <a:noFill/>
              <a:ln w="952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</p:cxnSp>
          <p:sp>
            <p:nvSpPr>
              <p:cNvPr id="152" name="TextBox 151">
                <a:extLst>
                  <a:ext uri="{FF2B5EF4-FFF2-40B4-BE49-F238E27FC236}">
                    <a16:creationId xmlns:a16="http://schemas.microsoft.com/office/drawing/2014/main" id="{DB74913E-1D87-5DCE-CF27-361201B7BE10}"/>
                  </a:ext>
                </a:extLst>
              </p:cNvPr>
              <p:cNvSpPr txBox="1"/>
              <p:nvPr/>
            </p:nvSpPr>
            <p:spPr>
              <a:xfrm>
                <a:off x="2105025" y="4162425"/>
                <a:ext cx="421910" cy="3139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buNone/>
                </a:pPr>
                <a:r>
                  <a:rPr lang="en-US" sz="1600">
                    <a:solidFill>
                      <a:srgbClr val="FF0000"/>
                    </a:solidFill>
                  </a:rPr>
                  <a:t>s2</a:t>
                </a:r>
              </a:p>
            </p:txBody>
          </p:sp>
        </p:grpSp>
        <p:grpSp>
          <p:nvGrpSpPr>
            <p:cNvPr id="107" name="Group 106">
              <a:extLst>
                <a:ext uri="{FF2B5EF4-FFF2-40B4-BE49-F238E27FC236}">
                  <a16:creationId xmlns:a16="http://schemas.microsoft.com/office/drawing/2014/main" id="{76DC935C-4705-18CE-8E2F-767914089C95}"/>
                </a:ext>
              </a:extLst>
            </p:cNvPr>
            <p:cNvGrpSpPr/>
            <p:nvPr/>
          </p:nvGrpSpPr>
          <p:grpSpPr>
            <a:xfrm>
              <a:off x="4657725" y="4171950"/>
              <a:ext cx="421910" cy="313932"/>
              <a:chOff x="3857625" y="4171950"/>
              <a:chExt cx="421910" cy="313932"/>
            </a:xfrm>
          </p:grpSpPr>
          <p:cxnSp>
            <p:nvCxnSpPr>
              <p:cNvPr id="146" name="Straight Arrow Connector 145">
                <a:extLst>
                  <a:ext uri="{FF2B5EF4-FFF2-40B4-BE49-F238E27FC236}">
                    <a16:creationId xmlns:a16="http://schemas.microsoft.com/office/drawing/2014/main" id="{AA3CBE9D-AD28-18A7-C159-37E609424755}"/>
                  </a:ext>
                </a:extLst>
              </p:cNvPr>
              <p:cNvCxnSpPr/>
              <p:nvPr/>
            </p:nvCxnSpPr>
            <p:spPr bwMode="auto">
              <a:xfrm flipV="1">
                <a:off x="3947566" y="4200525"/>
                <a:ext cx="319634" cy="794"/>
              </a:xfrm>
              <a:prstGeom prst="straightConnector1">
                <a:avLst/>
              </a:prstGeom>
              <a:noFill/>
              <a:ln w="952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</p:cxnSp>
          <p:sp>
            <p:nvSpPr>
              <p:cNvPr id="153" name="TextBox 152">
                <a:extLst>
                  <a:ext uri="{FF2B5EF4-FFF2-40B4-BE49-F238E27FC236}">
                    <a16:creationId xmlns:a16="http://schemas.microsoft.com/office/drawing/2014/main" id="{BA3E6913-BFA5-D94E-4405-59CAB5E8CDF3}"/>
                  </a:ext>
                </a:extLst>
              </p:cNvPr>
              <p:cNvSpPr txBox="1"/>
              <p:nvPr/>
            </p:nvSpPr>
            <p:spPr>
              <a:xfrm>
                <a:off x="3857625" y="4171950"/>
                <a:ext cx="421910" cy="3139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buNone/>
                </a:pPr>
                <a:r>
                  <a:rPr lang="en-US" sz="1600">
                    <a:solidFill>
                      <a:srgbClr val="FF0000"/>
                    </a:solidFill>
                  </a:rPr>
                  <a:t>s2</a:t>
                </a:r>
              </a:p>
            </p:txBody>
          </p:sp>
        </p:grpSp>
        <p:grpSp>
          <p:nvGrpSpPr>
            <p:cNvPr id="110" name="Group 109">
              <a:extLst>
                <a:ext uri="{FF2B5EF4-FFF2-40B4-BE49-F238E27FC236}">
                  <a16:creationId xmlns:a16="http://schemas.microsoft.com/office/drawing/2014/main" id="{EDF30393-4C61-88DA-80A1-8F9FB3A7C8D9}"/>
                </a:ext>
              </a:extLst>
            </p:cNvPr>
            <p:cNvGrpSpPr/>
            <p:nvPr/>
          </p:nvGrpSpPr>
          <p:grpSpPr>
            <a:xfrm>
              <a:off x="6410325" y="4181475"/>
              <a:ext cx="421910" cy="313932"/>
              <a:chOff x="5610225" y="4181475"/>
              <a:chExt cx="421910" cy="313932"/>
            </a:xfrm>
          </p:grpSpPr>
          <p:cxnSp>
            <p:nvCxnSpPr>
              <p:cNvPr id="148" name="Straight Arrow Connector 147">
                <a:extLst>
                  <a:ext uri="{FF2B5EF4-FFF2-40B4-BE49-F238E27FC236}">
                    <a16:creationId xmlns:a16="http://schemas.microsoft.com/office/drawing/2014/main" id="{FA6ECE2F-78E2-A88C-E86A-E0C217B43AB9}"/>
                  </a:ext>
                </a:extLst>
              </p:cNvPr>
              <p:cNvCxnSpPr/>
              <p:nvPr/>
            </p:nvCxnSpPr>
            <p:spPr bwMode="auto">
              <a:xfrm flipV="1">
                <a:off x="5652541" y="4200525"/>
                <a:ext cx="319634" cy="794"/>
              </a:xfrm>
              <a:prstGeom prst="straightConnector1">
                <a:avLst/>
              </a:prstGeom>
              <a:noFill/>
              <a:ln w="952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</p:cxnSp>
          <p:sp>
            <p:nvSpPr>
              <p:cNvPr id="154" name="TextBox 153">
                <a:extLst>
                  <a:ext uri="{FF2B5EF4-FFF2-40B4-BE49-F238E27FC236}">
                    <a16:creationId xmlns:a16="http://schemas.microsoft.com/office/drawing/2014/main" id="{C2A6F7F7-1EFB-4F7D-AA65-65B0FBA90575}"/>
                  </a:ext>
                </a:extLst>
              </p:cNvPr>
              <p:cNvSpPr txBox="1"/>
              <p:nvPr/>
            </p:nvSpPr>
            <p:spPr>
              <a:xfrm>
                <a:off x="5610225" y="4181475"/>
                <a:ext cx="421910" cy="3139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buNone/>
                </a:pPr>
                <a:r>
                  <a:rPr lang="en-US" sz="1600">
                    <a:solidFill>
                      <a:srgbClr val="FF0000"/>
                    </a:solidFill>
                  </a:rPr>
                  <a:t>s2</a:t>
                </a:r>
              </a:p>
            </p:txBody>
          </p:sp>
        </p:grpSp>
        <p:grpSp>
          <p:nvGrpSpPr>
            <p:cNvPr id="113" name="Group 112">
              <a:extLst>
                <a:ext uri="{FF2B5EF4-FFF2-40B4-BE49-F238E27FC236}">
                  <a16:creationId xmlns:a16="http://schemas.microsoft.com/office/drawing/2014/main" id="{83360B42-B10E-02A1-1EF9-5AB72B4F42CA}"/>
                </a:ext>
              </a:extLst>
            </p:cNvPr>
            <p:cNvGrpSpPr/>
            <p:nvPr/>
          </p:nvGrpSpPr>
          <p:grpSpPr>
            <a:xfrm>
              <a:off x="4933950" y="1866900"/>
              <a:ext cx="647700" cy="313932"/>
              <a:chOff x="4133850" y="1866900"/>
              <a:chExt cx="647700" cy="313932"/>
            </a:xfrm>
          </p:grpSpPr>
          <p:cxnSp>
            <p:nvCxnSpPr>
              <p:cNvPr id="150" name="Straight Arrow Connector 149">
                <a:extLst>
                  <a:ext uri="{FF2B5EF4-FFF2-40B4-BE49-F238E27FC236}">
                    <a16:creationId xmlns:a16="http://schemas.microsoft.com/office/drawing/2014/main" id="{E548C15C-AD33-0006-ED50-1BC8471C531D}"/>
                  </a:ext>
                </a:extLst>
              </p:cNvPr>
              <p:cNvCxnSpPr/>
              <p:nvPr/>
            </p:nvCxnSpPr>
            <p:spPr bwMode="auto">
              <a:xfrm flipV="1">
                <a:off x="4461916" y="2028825"/>
                <a:ext cx="319634" cy="794"/>
              </a:xfrm>
              <a:prstGeom prst="straightConnector1">
                <a:avLst/>
              </a:prstGeom>
              <a:noFill/>
              <a:ln w="952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</p:cxnSp>
          <p:sp>
            <p:nvSpPr>
              <p:cNvPr id="155" name="TextBox 154">
                <a:extLst>
                  <a:ext uri="{FF2B5EF4-FFF2-40B4-BE49-F238E27FC236}">
                    <a16:creationId xmlns:a16="http://schemas.microsoft.com/office/drawing/2014/main" id="{747A5E84-5984-D91A-D829-63A1287A6F1F}"/>
                  </a:ext>
                </a:extLst>
              </p:cNvPr>
              <p:cNvSpPr txBox="1"/>
              <p:nvPr/>
            </p:nvSpPr>
            <p:spPr>
              <a:xfrm>
                <a:off x="4133850" y="1866900"/>
                <a:ext cx="421910" cy="3139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buNone/>
                </a:pPr>
                <a:r>
                  <a:rPr lang="en-US" sz="1600">
                    <a:solidFill>
                      <a:srgbClr val="FF0000"/>
                    </a:solidFill>
                  </a:rPr>
                  <a:t>s1</a:t>
                </a:r>
              </a:p>
            </p:txBody>
          </p:sp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9BDADDAE-FD80-EB61-E96F-9C269B7E16CB}"/>
                </a:ext>
              </a:extLst>
            </p:cNvPr>
            <p:cNvGrpSpPr/>
            <p:nvPr/>
          </p:nvGrpSpPr>
          <p:grpSpPr>
            <a:xfrm>
              <a:off x="4371023" y="2102412"/>
              <a:ext cx="2564964" cy="3069591"/>
              <a:chOff x="4371023" y="2102412"/>
              <a:chExt cx="2564964" cy="3069591"/>
            </a:xfrm>
          </p:grpSpPr>
          <p:sp>
            <p:nvSpPr>
              <p:cNvPr id="130" name="TextBox 102">
                <a:extLst>
                  <a:ext uri="{FF2B5EF4-FFF2-40B4-BE49-F238E27FC236}">
                    <a16:creationId xmlns:a16="http://schemas.microsoft.com/office/drawing/2014/main" id="{EBF030C1-04B8-5B77-AFE3-164176E9AE9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371023" y="4684652"/>
                <a:ext cx="1311578" cy="2862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None/>
                </a:pPr>
                <a:r>
                  <a:rPr lang="en-US" sz="1400"/>
                  <a:t>result (high)</a:t>
                </a:r>
              </a:p>
            </p:txBody>
          </p:sp>
          <p:grpSp>
            <p:nvGrpSpPr>
              <p:cNvPr id="125" name="Group 124">
                <a:extLst>
                  <a:ext uri="{FF2B5EF4-FFF2-40B4-BE49-F238E27FC236}">
                    <a16:creationId xmlns:a16="http://schemas.microsoft.com/office/drawing/2014/main" id="{0C40B637-D3C0-6C64-5331-21CD909A6365}"/>
                  </a:ext>
                </a:extLst>
              </p:cNvPr>
              <p:cNvGrpSpPr/>
              <p:nvPr/>
            </p:nvGrpSpPr>
            <p:grpSpPr>
              <a:xfrm>
                <a:off x="4400550" y="2102412"/>
                <a:ext cx="2535437" cy="3069591"/>
                <a:chOff x="4400550" y="2121462"/>
                <a:chExt cx="2535437" cy="3069591"/>
              </a:xfrm>
            </p:grpSpPr>
            <p:sp>
              <p:nvSpPr>
                <p:cNvPr id="85" name="TextBox 84">
                  <a:extLst>
                    <a:ext uri="{FF2B5EF4-FFF2-40B4-BE49-F238E27FC236}">
                      <a16:creationId xmlns:a16="http://schemas.microsoft.com/office/drawing/2014/main" id="{70B09748-32E1-CA32-D575-07F177A60BFF}"/>
                    </a:ext>
                  </a:extLst>
                </p:cNvPr>
                <p:cNvSpPr txBox="1"/>
                <p:nvPr/>
              </p:nvSpPr>
              <p:spPr>
                <a:xfrm>
                  <a:off x="6619875" y="3867150"/>
                  <a:ext cx="316112" cy="20313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>
                    <a:buNone/>
                  </a:pPr>
                  <a:r>
                    <a:rPr lang="en-US" sz="800"/>
                    <a:t>31</a:t>
                  </a:r>
                </a:p>
              </p:txBody>
            </p:sp>
            <p:cxnSp>
              <p:nvCxnSpPr>
                <p:cNvPr id="96" name="Straight Arrow Connector 95">
                  <a:extLst>
                    <a:ext uri="{FF2B5EF4-FFF2-40B4-BE49-F238E27FC236}">
                      <a16:creationId xmlns:a16="http://schemas.microsoft.com/office/drawing/2014/main" id="{ABC6A281-5C22-28C5-5359-7B5EFAC10260}"/>
                    </a:ext>
                  </a:extLst>
                </p:cNvPr>
                <p:cNvCxnSpPr/>
                <p:nvPr/>
              </p:nvCxnSpPr>
              <p:spPr bwMode="auto">
                <a:xfrm>
                  <a:off x="5657850" y="3762375"/>
                  <a:ext cx="1362" cy="260345"/>
                </a:xfrm>
                <a:prstGeom prst="straightConnector1">
                  <a:avLst/>
                </a:prstGeom>
                <a:noFill/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</p:cxnSp>
            <p:sp>
              <p:nvSpPr>
                <p:cNvPr id="99" name="TextBox 98">
                  <a:extLst>
                    <a:ext uri="{FF2B5EF4-FFF2-40B4-BE49-F238E27FC236}">
                      <a16:creationId xmlns:a16="http://schemas.microsoft.com/office/drawing/2014/main" id="{425373B9-4FF9-6BB9-2C70-9876D2876DE2}"/>
                    </a:ext>
                  </a:extLst>
                </p:cNvPr>
                <p:cNvSpPr txBox="1"/>
                <p:nvPr/>
              </p:nvSpPr>
              <p:spPr>
                <a:xfrm>
                  <a:off x="5724525" y="3724275"/>
                  <a:ext cx="250390" cy="20313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>
                    <a:buNone/>
                  </a:pPr>
                  <a:r>
                    <a:rPr lang="en-US" sz="800"/>
                    <a:t>0</a:t>
                  </a:r>
                </a:p>
              </p:txBody>
            </p:sp>
            <p:grpSp>
              <p:nvGrpSpPr>
                <p:cNvPr id="124" name="Group 123">
                  <a:extLst>
                    <a:ext uri="{FF2B5EF4-FFF2-40B4-BE49-F238E27FC236}">
                      <a16:creationId xmlns:a16="http://schemas.microsoft.com/office/drawing/2014/main" id="{2CE5E79C-B268-29ED-A774-85EA1E664C6F}"/>
                    </a:ext>
                  </a:extLst>
                </p:cNvPr>
                <p:cNvGrpSpPr/>
                <p:nvPr/>
              </p:nvGrpSpPr>
              <p:grpSpPr>
                <a:xfrm>
                  <a:off x="4400550" y="2121462"/>
                  <a:ext cx="2505075" cy="3069591"/>
                  <a:chOff x="4400550" y="2121462"/>
                  <a:chExt cx="2505075" cy="3069591"/>
                </a:xfrm>
              </p:grpSpPr>
              <p:sp>
                <p:nvSpPr>
                  <p:cNvPr id="31" name="Freeform 20">
                    <a:extLst>
                      <a:ext uri="{FF2B5EF4-FFF2-40B4-BE49-F238E27FC236}">
                        <a16:creationId xmlns:a16="http://schemas.microsoft.com/office/drawing/2014/main" id="{B77497F7-48BC-E85E-AED2-3A3283C95CD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 rot="5400000">
                    <a:off x="5451542" y="3262379"/>
                    <a:ext cx="382587" cy="611055"/>
                  </a:xfrm>
                  <a:custGeom>
                    <a:avLst/>
                    <a:gdLst>
                      <a:gd name="T0" fmla="*/ 0 w 241"/>
                      <a:gd name="T1" fmla="*/ 0 h 385"/>
                      <a:gd name="T2" fmla="*/ 0 w 241"/>
                      <a:gd name="T3" fmla="*/ 160 h 385"/>
                      <a:gd name="T4" fmla="*/ 48 w 241"/>
                      <a:gd name="T5" fmla="*/ 192 h 385"/>
                      <a:gd name="T6" fmla="*/ 0 w 241"/>
                      <a:gd name="T7" fmla="*/ 224 h 385"/>
                      <a:gd name="T8" fmla="*/ 0 w 241"/>
                      <a:gd name="T9" fmla="*/ 384 h 385"/>
                      <a:gd name="T10" fmla="*/ 240 w 241"/>
                      <a:gd name="T11" fmla="*/ 288 h 385"/>
                      <a:gd name="T12" fmla="*/ 240 w 241"/>
                      <a:gd name="T13" fmla="*/ 96 h 385"/>
                      <a:gd name="T14" fmla="*/ 0 w 241"/>
                      <a:gd name="T15" fmla="*/ 0 h 38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41"/>
                      <a:gd name="T25" fmla="*/ 0 h 385"/>
                      <a:gd name="T26" fmla="*/ 241 w 241"/>
                      <a:gd name="T27" fmla="*/ 385 h 38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41" h="385">
                        <a:moveTo>
                          <a:pt x="0" y="0"/>
                        </a:moveTo>
                        <a:lnTo>
                          <a:pt x="0" y="160"/>
                        </a:lnTo>
                        <a:lnTo>
                          <a:pt x="48" y="192"/>
                        </a:lnTo>
                        <a:lnTo>
                          <a:pt x="0" y="224"/>
                        </a:lnTo>
                        <a:lnTo>
                          <a:pt x="0" y="384"/>
                        </a:lnTo>
                        <a:lnTo>
                          <a:pt x="240" y="288"/>
                        </a:lnTo>
                        <a:lnTo>
                          <a:pt x="240" y="96"/>
                        </a:lnTo>
                        <a:lnTo>
                          <a:pt x="0" y="0"/>
                        </a:lnTo>
                      </a:path>
                    </a:pathLst>
                  </a:custGeom>
                  <a:solidFill>
                    <a:schemeClr val="bg1"/>
                  </a:solidFill>
                  <a:ln w="1905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vert="vert270" anchor="ctr"/>
                  <a:lstStyle/>
                  <a:p>
                    <a:pPr>
                      <a:lnSpc>
                        <a:spcPct val="90000"/>
                      </a:lnSpc>
                      <a:spcBef>
                        <a:spcPct val="25000"/>
                      </a:spcBef>
                      <a:buClr>
                        <a:schemeClr val="bg1"/>
                      </a:buClr>
                      <a:buSzPct val="100000"/>
                      <a:buFont typeface="Wingdings" pitchFamily="-96" charset="2"/>
                      <a:buNone/>
                      <a:defRPr/>
                    </a:pPr>
                    <a:r>
                      <a:rPr lang="en-US" sz="900">
                        <a:latin typeface="Verdana" pitchFamily="-96" charset="0"/>
                      </a:rPr>
                      <a:t>    add</a:t>
                    </a:r>
                  </a:p>
                </p:txBody>
              </p:sp>
              <p:cxnSp>
                <p:nvCxnSpPr>
                  <p:cNvPr id="128" name="Straight Arrow Connector 254">
                    <a:extLst>
                      <a:ext uri="{FF2B5EF4-FFF2-40B4-BE49-F238E27FC236}">
                        <a16:creationId xmlns:a16="http://schemas.microsoft.com/office/drawing/2014/main" id="{CB23AAC0-DED7-1B64-B5DE-F466BDB9679C}"/>
                      </a:ext>
                    </a:extLst>
                  </p:cNvPr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5678262" y="4342340"/>
                    <a:ext cx="2262" cy="848713"/>
                  </a:xfrm>
                  <a:prstGeom prst="straightConnector1">
                    <a:avLst/>
                  </a:prstGeom>
                  <a:noFill/>
                  <a:ln w="9525" algn="ctr">
                    <a:solidFill>
                      <a:schemeClr val="tx1"/>
                    </a:solidFill>
                    <a:round/>
                    <a:headEnd type="none" w="med" len="med"/>
                    <a:tailEnd type="triangle" w="med" len="med"/>
                  </a:ln>
                </p:spPr>
              </p:cxnSp>
              <p:sp>
                <p:nvSpPr>
                  <p:cNvPr id="98" name="Freeform 97">
                    <a:extLst>
                      <a:ext uri="{FF2B5EF4-FFF2-40B4-BE49-F238E27FC236}">
                        <a16:creationId xmlns:a16="http://schemas.microsoft.com/office/drawing/2014/main" id="{D98109CE-AE89-3766-13A9-AB9AFF730AF3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5743575" y="3771900"/>
                    <a:ext cx="1162050" cy="276225"/>
                  </a:xfrm>
                  <a:custGeom>
                    <a:avLst/>
                    <a:gdLst>
                      <a:gd name="connsiteX0" fmla="*/ 0 w 809625"/>
                      <a:gd name="connsiteY0" fmla="*/ 0 h 276225"/>
                      <a:gd name="connsiteX1" fmla="*/ 19050 w 809625"/>
                      <a:gd name="connsiteY1" fmla="*/ 95250 h 276225"/>
                      <a:gd name="connsiteX2" fmla="*/ 809625 w 809625"/>
                      <a:gd name="connsiteY2" fmla="*/ 104775 h 276225"/>
                      <a:gd name="connsiteX3" fmla="*/ 809625 w 809625"/>
                      <a:gd name="connsiteY3" fmla="*/ 276225 h 27622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809625" h="276225">
                        <a:moveTo>
                          <a:pt x="0" y="0"/>
                        </a:moveTo>
                        <a:lnTo>
                          <a:pt x="19050" y="95250"/>
                        </a:lnTo>
                        <a:lnTo>
                          <a:pt x="809625" y="104775"/>
                        </a:lnTo>
                        <a:lnTo>
                          <a:pt x="809625" y="276225"/>
                        </a:lnTo>
                      </a:path>
                    </a:pathLst>
                  </a:custGeom>
                  <a:noFill/>
                  <a:ln w="9525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triangl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l" defTabSz="914400" rtl="0" eaLnBrk="1" fontAlgn="base" latinLnBrk="0" hangingPunct="1">
                      <a:lnSpc>
                        <a:spcPct val="90000"/>
                      </a:lnSpc>
                      <a:spcBef>
                        <a:spcPct val="25000"/>
                      </a:spcBef>
                      <a:spcAft>
                        <a:spcPct val="0"/>
                      </a:spcAft>
                      <a:buClr>
                        <a:schemeClr val="bg1"/>
                      </a:buClr>
                      <a:buSzPct val="100000"/>
                      <a:buFont typeface="Wingdings" pitchFamily="2" charset="2"/>
                      <a:buChar char="•"/>
                      <a:tabLst/>
                    </a:pPr>
                    <a:endParaRPr kumimoji="0" lang="en-US" sz="2000" b="0" i="0" u="none" strike="noStrike" cap="none" normalizeH="0" baseline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Verdana" pitchFamily="34" charset="0"/>
                    </a:endParaRPr>
                  </a:p>
                </p:txBody>
              </p:sp>
              <p:grpSp>
                <p:nvGrpSpPr>
                  <p:cNvPr id="123" name="Group 122">
                    <a:extLst>
                      <a:ext uri="{FF2B5EF4-FFF2-40B4-BE49-F238E27FC236}">
                        <a16:creationId xmlns:a16="http://schemas.microsoft.com/office/drawing/2014/main" id="{1D339302-E2B8-4992-5CFD-176C5E42DC6F}"/>
                      </a:ext>
                    </a:extLst>
                  </p:cNvPr>
                  <p:cNvGrpSpPr/>
                  <p:nvPr/>
                </p:nvGrpSpPr>
                <p:grpSpPr>
                  <a:xfrm>
                    <a:off x="5187513" y="2578662"/>
                    <a:ext cx="428625" cy="797157"/>
                    <a:chOff x="5187513" y="2578662"/>
                    <a:chExt cx="428625" cy="797157"/>
                  </a:xfrm>
                </p:grpSpPr>
                <p:sp>
                  <p:nvSpPr>
                    <p:cNvPr id="40" name="AutoShape 10">
                      <a:extLst>
                        <a:ext uri="{FF2B5EF4-FFF2-40B4-BE49-F238E27FC236}">
                          <a16:creationId xmlns:a16="http://schemas.microsoft.com/office/drawing/2014/main" id="{37DFE626-654B-7983-7C06-D5F2EB1D258B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187513" y="3062288"/>
                      <a:ext cx="428625" cy="144462"/>
                    </a:xfrm>
                    <a:prstGeom prst="flowChartManualOperation">
                      <a:avLst/>
                    </a:prstGeom>
                    <a:solidFill>
                      <a:schemeClr val="bg1"/>
                    </a:solidFill>
                    <a:ln w="254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lnSpc>
                          <a:spcPct val="90000"/>
                        </a:lnSpc>
                        <a:spcBef>
                          <a:spcPct val="25000"/>
                        </a:spcBef>
                        <a:buClr>
                          <a:schemeClr val="bg1"/>
                        </a:buClr>
                        <a:buSzPct val="100000"/>
                        <a:buFont typeface="Wingdings" pitchFamily="2" charset="2"/>
                        <a:buChar char="•"/>
                      </a:pPr>
                      <a:endParaRPr lang="en-US"/>
                    </a:p>
                  </p:txBody>
                </p:sp>
                <p:sp>
                  <p:nvSpPr>
                    <p:cNvPr id="32" name="Oval 149">
                      <a:extLst>
                        <a:ext uri="{FF2B5EF4-FFF2-40B4-BE49-F238E27FC236}">
                          <a16:creationId xmlns:a16="http://schemas.microsoft.com/office/drawing/2014/main" id="{6F025DA4-E4A8-B0AC-DB67-437F0BC36660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 flipH="1">
                      <a:off x="5256213" y="2578662"/>
                      <a:ext cx="304734" cy="313763"/>
                    </a:xfrm>
                    <a:prstGeom prst="ellipse">
                      <a:avLst/>
                    </a:prstGeom>
                    <a:noFill/>
                    <a:ln w="25400" algn="ctr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>
                        <a:lnSpc>
                          <a:spcPct val="90000"/>
                        </a:lnSpc>
                        <a:spcBef>
                          <a:spcPct val="25000"/>
                        </a:spcBef>
                        <a:buClr>
                          <a:schemeClr val="bg1"/>
                        </a:buClr>
                        <a:buSzPct val="100000"/>
                        <a:buFont typeface="Wingdings" pitchFamily="2" charset="2"/>
                        <a:buNone/>
                      </a:pPr>
                      <a:r>
                        <a:rPr lang="en-US"/>
                        <a:t>0</a:t>
                      </a:r>
                    </a:p>
                  </p:txBody>
                </p:sp>
                <p:cxnSp>
                  <p:nvCxnSpPr>
                    <p:cNvPr id="76" name="Straight Arrow Connector 214">
                      <a:extLst>
                        <a:ext uri="{FF2B5EF4-FFF2-40B4-BE49-F238E27FC236}">
                          <a16:creationId xmlns:a16="http://schemas.microsoft.com/office/drawing/2014/main" id="{A81AAC2B-53BF-9730-6430-F94FE422E275}"/>
                        </a:ext>
                      </a:extLst>
                    </p:cNvPr>
                    <p:cNvCxnSpPr>
                      <a:cxnSpLocks noChangeShapeType="1"/>
                    </p:cNvCxnSpPr>
                    <p:nvPr/>
                  </p:nvCxnSpPr>
                  <p:spPr bwMode="auto">
                    <a:xfrm flipH="1">
                      <a:off x="5415095" y="3209925"/>
                      <a:ext cx="4630" cy="165894"/>
                    </a:xfrm>
                    <a:prstGeom prst="straightConnector1">
                      <a:avLst/>
                    </a:prstGeom>
                    <a:noFill/>
                    <a:ln w="9525" algn="ctr">
                      <a:solidFill>
                        <a:schemeClr val="tx1"/>
                      </a:solidFill>
                      <a:round/>
                      <a:headEnd type="none" w="med" len="med"/>
                      <a:tailEnd type="triangle" w="med" len="med"/>
                    </a:ln>
                  </p:spPr>
                </p:cxnSp>
                <p:cxnSp>
                  <p:nvCxnSpPr>
                    <p:cNvPr id="115" name="Straight Arrow Connector 114">
                      <a:extLst>
                        <a:ext uri="{FF2B5EF4-FFF2-40B4-BE49-F238E27FC236}">
                          <a16:creationId xmlns:a16="http://schemas.microsoft.com/office/drawing/2014/main" id="{0DFB0F85-998E-5E97-B7B3-BAB7E241D453}"/>
                        </a:ext>
                      </a:extLst>
                    </p:cNvPr>
                    <p:cNvCxnSpPr>
                      <a:stCxn id="32" idx="4"/>
                    </p:cNvCxnSpPr>
                    <p:nvPr/>
                  </p:nvCxnSpPr>
                  <p:spPr bwMode="auto">
                    <a:xfrm flipH="1">
                      <a:off x="5391150" y="2892425"/>
                      <a:ext cx="17430" cy="174625"/>
                    </a:xfrm>
                    <a:prstGeom prst="straightConnector1">
                      <a:avLst/>
                    </a:prstGeom>
                    <a:noFill/>
                    <a:ln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triangle" w="med" len="med"/>
                    </a:ln>
                    <a:effectLst/>
                  </p:spPr>
                </p:cxnSp>
              </p:grpSp>
              <p:sp>
                <p:nvSpPr>
                  <p:cNvPr id="111" name="Freeform 110">
                    <a:extLst>
                      <a:ext uri="{FF2B5EF4-FFF2-40B4-BE49-F238E27FC236}">
                        <a16:creationId xmlns:a16="http://schemas.microsoft.com/office/drawing/2014/main" id="{2E1EE113-80CA-C9FF-5B11-B93CC63CE34B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4895850" y="2867025"/>
                    <a:ext cx="771525" cy="1704975"/>
                  </a:xfrm>
                  <a:custGeom>
                    <a:avLst/>
                    <a:gdLst>
                      <a:gd name="connsiteX0" fmla="*/ 771525 w 771525"/>
                      <a:gd name="connsiteY0" fmla="*/ 1704975 h 1704975"/>
                      <a:gd name="connsiteX1" fmla="*/ 0 w 771525"/>
                      <a:gd name="connsiteY1" fmla="*/ 1704975 h 1704975"/>
                      <a:gd name="connsiteX2" fmla="*/ 9525 w 771525"/>
                      <a:gd name="connsiteY2" fmla="*/ 0 h 1704975"/>
                      <a:gd name="connsiteX3" fmla="*/ 371475 w 771525"/>
                      <a:gd name="connsiteY3" fmla="*/ 0 h 1704975"/>
                      <a:gd name="connsiteX4" fmla="*/ 371475 w 771525"/>
                      <a:gd name="connsiteY4" fmla="*/ 152400 h 1704975"/>
                      <a:gd name="connsiteX0" fmla="*/ 771525 w 771525"/>
                      <a:gd name="connsiteY0" fmla="*/ 1704975 h 1704975"/>
                      <a:gd name="connsiteX1" fmla="*/ 0 w 771525"/>
                      <a:gd name="connsiteY1" fmla="*/ 1704975 h 1704975"/>
                      <a:gd name="connsiteX2" fmla="*/ 9525 w 771525"/>
                      <a:gd name="connsiteY2" fmla="*/ 0 h 1704975"/>
                      <a:gd name="connsiteX3" fmla="*/ 371475 w 771525"/>
                      <a:gd name="connsiteY3" fmla="*/ 0 h 1704975"/>
                      <a:gd name="connsiteX4" fmla="*/ 371475 w 771525"/>
                      <a:gd name="connsiteY4" fmla="*/ 219075 h 17049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771525" h="1704975">
                        <a:moveTo>
                          <a:pt x="771525" y="1704975"/>
                        </a:moveTo>
                        <a:lnTo>
                          <a:pt x="0" y="1704975"/>
                        </a:lnTo>
                        <a:lnTo>
                          <a:pt x="9525" y="0"/>
                        </a:lnTo>
                        <a:lnTo>
                          <a:pt x="371475" y="0"/>
                        </a:lnTo>
                        <a:lnTo>
                          <a:pt x="371475" y="219075"/>
                        </a:lnTo>
                      </a:path>
                    </a:pathLst>
                  </a:custGeom>
                  <a:noFill/>
                  <a:ln w="9525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triangl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l" defTabSz="914400" rtl="0" eaLnBrk="1" fontAlgn="base" latinLnBrk="0" hangingPunct="1">
                      <a:lnSpc>
                        <a:spcPct val="90000"/>
                      </a:lnSpc>
                      <a:spcBef>
                        <a:spcPct val="25000"/>
                      </a:spcBef>
                      <a:spcAft>
                        <a:spcPct val="0"/>
                      </a:spcAft>
                      <a:buClr>
                        <a:schemeClr val="bg1"/>
                      </a:buClr>
                      <a:buSzPct val="100000"/>
                      <a:buFont typeface="Wingdings" pitchFamily="2" charset="2"/>
                      <a:buChar char="•"/>
                      <a:tabLst/>
                    </a:pPr>
                    <a:endParaRPr kumimoji="0" lang="en-US" sz="2000" b="0" i="0" u="none" strike="noStrike" cap="none" normalizeH="0" baseline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Verdana" pitchFamily="34" charset="0"/>
                    </a:endParaRPr>
                  </a:p>
                </p:txBody>
              </p:sp>
              <p:sp>
                <p:nvSpPr>
                  <p:cNvPr id="121" name="Freeform 120">
                    <a:extLst>
                      <a:ext uri="{FF2B5EF4-FFF2-40B4-BE49-F238E27FC236}">
                        <a16:creationId xmlns:a16="http://schemas.microsoft.com/office/drawing/2014/main" id="{8CC7CEFC-E8C6-BC4D-A08A-976A4C78A4F4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4467225" y="2514601"/>
                    <a:ext cx="1152525" cy="2038350"/>
                  </a:xfrm>
                  <a:custGeom>
                    <a:avLst/>
                    <a:gdLst>
                      <a:gd name="connsiteX0" fmla="*/ 0 w 1343025"/>
                      <a:gd name="connsiteY0" fmla="*/ 1924050 h 2124075"/>
                      <a:gd name="connsiteX1" fmla="*/ 0 w 1343025"/>
                      <a:gd name="connsiteY1" fmla="*/ 2124075 h 2124075"/>
                      <a:gd name="connsiteX2" fmla="*/ 247650 w 1343025"/>
                      <a:gd name="connsiteY2" fmla="*/ 2124075 h 2124075"/>
                      <a:gd name="connsiteX3" fmla="*/ 238125 w 1343025"/>
                      <a:gd name="connsiteY3" fmla="*/ 0 h 2124075"/>
                      <a:gd name="connsiteX4" fmla="*/ 1343025 w 1343025"/>
                      <a:gd name="connsiteY4" fmla="*/ 0 h 2124075"/>
                      <a:gd name="connsiteX0" fmla="*/ 0 w 1152525"/>
                      <a:gd name="connsiteY0" fmla="*/ 1924050 h 2124075"/>
                      <a:gd name="connsiteX1" fmla="*/ 0 w 1152525"/>
                      <a:gd name="connsiteY1" fmla="*/ 2124075 h 2124075"/>
                      <a:gd name="connsiteX2" fmla="*/ 247650 w 1152525"/>
                      <a:gd name="connsiteY2" fmla="*/ 2124075 h 2124075"/>
                      <a:gd name="connsiteX3" fmla="*/ 238125 w 1152525"/>
                      <a:gd name="connsiteY3" fmla="*/ 0 h 2124075"/>
                      <a:gd name="connsiteX4" fmla="*/ 1152525 w 1152525"/>
                      <a:gd name="connsiteY4" fmla="*/ 85725 h 2124075"/>
                      <a:gd name="connsiteX0" fmla="*/ 0 w 1152525"/>
                      <a:gd name="connsiteY0" fmla="*/ 1838325 h 2038350"/>
                      <a:gd name="connsiteX1" fmla="*/ 0 w 1152525"/>
                      <a:gd name="connsiteY1" fmla="*/ 2038350 h 2038350"/>
                      <a:gd name="connsiteX2" fmla="*/ 247650 w 1152525"/>
                      <a:gd name="connsiteY2" fmla="*/ 2038350 h 2038350"/>
                      <a:gd name="connsiteX3" fmla="*/ 238125 w 1152525"/>
                      <a:gd name="connsiteY3" fmla="*/ 0 h 2038350"/>
                      <a:gd name="connsiteX4" fmla="*/ 1152525 w 1152525"/>
                      <a:gd name="connsiteY4" fmla="*/ 0 h 20383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152525" h="2038350">
                        <a:moveTo>
                          <a:pt x="0" y="1838325"/>
                        </a:moveTo>
                        <a:lnTo>
                          <a:pt x="0" y="2038350"/>
                        </a:lnTo>
                        <a:lnTo>
                          <a:pt x="247650" y="2038350"/>
                        </a:lnTo>
                        <a:lnTo>
                          <a:pt x="238125" y="0"/>
                        </a:lnTo>
                        <a:lnTo>
                          <a:pt x="1152525" y="0"/>
                        </a:lnTo>
                      </a:path>
                    </a:pathLst>
                  </a:custGeom>
                  <a:noFill/>
                  <a:ln w="9525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triangl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l" defTabSz="914400" rtl="0" eaLnBrk="1" fontAlgn="base" latinLnBrk="0" hangingPunct="1">
                      <a:lnSpc>
                        <a:spcPct val="90000"/>
                      </a:lnSpc>
                      <a:spcBef>
                        <a:spcPct val="25000"/>
                      </a:spcBef>
                      <a:spcAft>
                        <a:spcPct val="0"/>
                      </a:spcAft>
                      <a:buClr>
                        <a:schemeClr val="bg1"/>
                      </a:buClr>
                      <a:buSzPct val="100000"/>
                      <a:buFont typeface="Wingdings" pitchFamily="2" charset="2"/>
                      <a:buChar char="•"/>
                      <a:tabLst/>
                    </a:pPr>
                    <a:endParaRPr kumimoji="0" lang="en-US" sz="2000" b="0" i="0" u="none" strike="noStrike" cap="none" normalizeH="0" baseline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Verdana" pitchFamily="34" charset="0"/>
                    </a:endParaRPr>
                  </a:p>
                </p:txBody>
              </p:sp>
              <p:sp>
                <p:nvSpPr>
                  <p:cNvPr id="122" name="TextBox 121">
                    <a:extLst>
                      <a:ext uri="{FF2B5EF4-FFF2-40B4-BE49-F238E27FC236}">
                        <a16:creationId xmlns:a16="http://schemas.microsoft.com/office/drawing/2014/main" id="{9E071B70-83F7-C8CD-D97A-A5D40D70E88A}"/>
                      </a:ext>
                    </a:extLst>
                  </p:cNvPr>
                  <p:cNvSpPr txBox="1"/>
                  <p:nvPr/>
                </p:nvSpPr>
                <p:spPr>
                  <a:xfrm>
                    <a:off x="4400550" y="4371975"/>
                    <a:ext cx="258404" cy="21698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>
                      <a:buNone/>
                    </a:pPr>
                    <a:r>
                      <a:rPr lang="en-US" sz="900"/>
                      <a:t>0</a:t>
                    </a:r>
                  </a:p>
                </p:txBody>
              </p:sp>
              <p:sp>
                <p:nvSpPr>
                  <p:cNvPr id="114" name="TextBox 113">
                    <a:extLst>
                      <a:ext uri="{FF2B5EF4-FFF2-40B4-BE49-F238E27FC236}">
                        <a16:creationId xmlns:a16="http://schemas.microsoft.com/office/drawing/2014/main" id="{A5E26694-ECE6-A89E-7CD9-A4EB6A66AB8D}"/>
                      </a:ext>
                    </a:extLst>
                  </p:cNvPr>
                  <p:cNvSpPr txBox="1"/>
                  <p:nvPr/>
                </p:nvSpPr>
                <p:spPr>
                  <a:xfrm>
                    <a:off x="5238750" y="3762375"/>
                    <a:ext cx="428322" cy="203133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>
                      <a:buNone/>
                    </a:pPr>
                    <a:r>
                      <a:rPr lang="en-US" sz="800"/>
                      <a:t>32:1</a:t>
                    </a:r>
                  </a:p>
                </p:txBody>
              </p:sp>
              <p:grpSp>
                <p:nvGrpSpPr>
                  <p:cNvPr id="120" name="Group 119">
                    <a:extLst>
                      <a:ext uri="{FF2B5EF4-FFF2-40B4-BE49-F238E27FC236}">
                        <a16:creationId xmlns:a16="http://schemas.microsoft.com/office/drawing/2014/main" id="{B0762593-71CC-6C02-AB7A-67A1EE7F37E1}"/>
                      </a:ext>
                    </a:extLst>
                  </p:cNvPr>
                  <p:cNvGrpSpPr/>
                  <p:nvPr/>
                </p:nvGrpSpPr>
                <p:grpSpPr>
                  <a:xfrm>
                    <a:off x="5065713" y="2121462"/>
                    <a:ext cx="1477962" cy="1259913"/>
                    <a:chOff x="5065713" y="2121462"/>
                    <a:chExt cx="1477962" cy="1259913"/>
                  </a:xfrm>
                </p:grpSpPr>
                <p:cxnSp>
                  <p:nvCxnSpPr>
                    <p:cNvPr id="48" name="Straight Arrow Connector 214">
                      <a:extLst>
                        <a:ext uri="{FF2B5EF4-FFF2-40B4-BE49-F238E27FC236}">
                          <a16:creationId xmlns:a16="http://schemas.microsoft.com/office/drawing/2014/main" id="{3FD17185-859C-A65E-5050-8C8FAAA275CC}"/>
                        </a:ext>
                      </a:extLst>
                    </p:cNvPr>
                    <p:cNvCxnSpPr>
                      <a:cxnSpLocks noChangeShapeType="1"/>
                    </p:cNvCxnSpPr>
                    <p:nvPr/>
                  </p:nvCxnSpPr>
                  <p:spPr bwMode="auto">
                    <a:xfrm flipH="1">
                      <a:off x="6172201" y="2185988"/>
                      <a:ext cx="4762" cy="225425"/>
                    </a:xfrm>
                    <a:prstGeom prst="straightConnector1">
                      <a:avLst/>
                    </a:prstGeom>
                    <a:noFill/>
                    <a:ln w="9525" algn="ctr">
                      <a:solidFill>
                        <a:schemeClr val="tx1"/>
                      </a:solidFill>
                      <a:round/>
                      <a:headEnd type="none" w="med" len="med"/>
                      <a:tailEnd type="triangle" w="med" len="med"/>
                    </a:ln>
                  </p:spPr>
                </p:cxnSp>
                <p:sp>
                  <p:nvSpPr>
                    <p:cNvPr id="133" name="Freeform 132">
                      <a:extLst>
                        <a:ext uri="{FF2B5EF4-FFF2-40B4-BE49-F238E27FC236}">
                          <a16:creationId xmlns:a16="http://schemas.microsoft.com/office/drawing/2014/main" id="{3388EDED-6CBA-1191-CEF3-4DD20558A03E}"/>
                        </a:ext>
                      </a:extLst>
                    </p:cNvPr>
                    <p:cNvSpPr/>
                    <p:nvPr/>
                  </p:nvSpPr>
                  <p:spPr bwMode="auto">
                    <a:xfrm>
                      <a:off x="5848350" y="2590800"/>
                      <a:ext cx="200025" cy="790575"/>
                    </a:xfrm>
                    <a:custGeom>
                      <a:avLst/>
                      <a:gdLst>
                        <a:gd name="connsiteX0" fmla="*/ 361950 w 361950"/>
                        <a:gd name="connsiteY0" fmla="*/ 0 h 685800"/>
                        <a:gd name="connsiteX1" fmla="*/ 361950 w 361950"/>
                        <a:gd name="connsiteY1" fmla="*/ 190500 h 685800"/>
                        <a:gd name="connsiteX2" fmla="*/ 0 w 361950"/>
                        <a:gd name="connsiteY2" fmla="*/ 190500 h 685800"/>
                        <a:gd name="connsiteX3" fmla="*/ 0 w 361950"/>
                        <a:gd name="connsiteY3" fmla="*/ 685800 h 68580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</a:cxnLst>
                      <a:rect l="l" t="t" r="r" b="b"/>
                      <a:pathLst>
                        <a:path w="361950" h="685800">
                          <a:moveTo>
                            <a:pt x="361950" y="0"/>
                          </a:moveTo>
                          <a:lnTo>
                            <a:pt x="361950" y="190500"/>
                          </a:lnTo>
                          <a:lnTo>
                            <a:pt x="0" y="190500"/>
                          </a:lnTo>
                          <a:lnTo>
                            <a:pt x="0" y="685800"/>
                          </a:lnTo>
                        </a:path>
                      </a:pathLst>
                    </a:custGeom>
                    <a:noFill/>
                    <a:ln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triangle" w="med" len="med"/>
                    </a:ln>
                    <a:effectLst/>
                  </p:spPr>
                  <p:txBody>
                    <a:bodyPr vert="horz" wrap="square" lIns="91440" tIns="45720" rIns="91440" bIns="45720" numCol="1" rtlCol="0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Pct val="100000"/>
                        <a:buFont typeface="Wingdings" pitchFamily="2" charset="2"/>
                        <a:buChar char="•"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p:txBody>
                </p:sp>
                <p:sp>
                  <p:nvSpPr>
                    <p:cNvPr id="116" name="AutoShape 10">
                      <a:extLst>
                        <a:ext uri="{FF2B5EF4-FFF2-40B4-BE49-F238E27FC236}">
                          <a16:creationId xmlns:a16="http://schemas.microsoft.com/office/drawing/2014/main" id="{C3F5AD6D-0767-573C-24EB-0F7E2E39C49A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511363" y="2405062"/>
                      <a:ext cx="1032312" cy="166688"/>
                    </a:xfrm>
                    <a:prstGeom prst="flowChartManualOperation">
                      <a:avLst/>
                    </a:prstGeom>
                    <a:solidFill>
                      <a:schemeClr val="bg1"/>
                    </a:solidFill>
                    <a:ln w="254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lnSpc>
                          <a:spcPct val="90000"/>
                        </a:lnSpc>
                        <a:spcBef>
                          <a:spcPct val="25000"/>
                        </a:spcBef>
                        <a:buClr>
                          <a:schemeClr val="bg1"/>
                        </a:buClr>
                        <a:buSzPct val="100000"/>
                        <a:buFont typeface="Wingdings" pitchFamily="2" charset="2"/>
                        <a:buChar char="•"/>
                      </a:pPr>
                      <a:endParaRPr lang="en-US"/>
                    </a:p>
                  </p:txBody>
                </p:sp>
                <p:sp>
                  <p:nvSpPr>
                    <p:cNvPr id="117" name="Oval 149">
                      <a:extLst>
                        <a:ext uri="{FF2B5EF4-FFF2-40B4-BE49-F238E27FC236}">
                          <a16:creationId xmlns:a16="http://schemas.microsoft.com/office/drawing/2014/main" id="{A25D893C-0043-DBDA-8B15-51AD775CCE83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 flipH="1">
                      <a:off x="5065713" y="2121462"/>
                      <a:ext cx="304734" cy="313763"/>
                    </a:xfrm>
                    <a:prstGeom prst="ellipse">
                      <a:avLst/>
                    </a:prstGeom>
                    <a:noFill/>
                    <a:ln w="25400" algn="ctr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>
                        <a:lnSpc>
                          <a:spcPct val="90000"/>
                        </a:lnSpc>
                        <a:spcBef>
                          <a:spcPct val="25000"/>
                        </a:spcBef>
                        <a:buClr>
                          <a:schemeClr val="bg1"/>
                        </a:buClr>
                        <a:buSzPct val="100000"/>
                        <a:buFont typeface="Wingdings" pitchFamily="2" charset="2"/>
                        <a:buNone/>
                      </a:pPr>
                      <a:r>
                        <a:rPr lang="en-US"/>
                        <a:t>0</a:t>
                      </a:r>
                    </a:p>
                  </p:txBody>
                </p:sp>
                <p:sp>
                  <p:nvSpPr>
                    <p:cNvPr id="119" name="Freeform 118">
                      <a:extLst>
                        <a:ext uri="{FF2B5EF4-FFF2-40B4-BE49-F238E27FC236}">
                          <a16:creationId xmlns:a16="http://schemas.microsoft.com/office/drawing/2014/main" id="{2E12B4D1-4730-7CAF-987C-BAF77A363066}"/>
                        </a:ext>
                      </a:extLst>
                    </p:cNvPr>
                    <p:cNvSpPr/>
                    <p:nvPr/>
                  </p:nvSpPr>
                  <p:spPr bwMode="auto">
                    <a:xfrm>
                      <a:off x="5381625" y="2276475"/>
                      <a:ext cx="323850" cy="123825"/>
                    </a:xfrm>
                    <a:custGeom>
                      <a:avLst/>
                      <a:gdLst>
                        <a:gd name="connsiteX0" fmla="*/ 0 w 323850"/>
                        <a:gd name="connsiteY0" fmla="*/ 0 h 123825"/>
                        <a:gd name="connsiteX1" fmla="*/ 323850 w 323850"/>
                        <a:gd name="connsiteY1" fmla="*/ 0 h 123825"/>
                        <a:gd name="connsiteX2" fmla="*/ 323850 w 323850"/>
                        <a:gd name="connsiteY2" fmla="*/ 123825 h 123825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</a:cxnLst>
                      <a:rect l="l" t="t" r="r" b="b"/>
                      <a:pathLst>
                        <a:path w="323850" h="123825">
                          <a:moveTo>
                            <a:pt x="0" y="0"/>
                          </a:moveTo>
                          <a:lnTo>
                            <a:pt x="323850" y="0"/>
                          </a:lnTo>
                          <a:lnTo>
                            <a:pt x="323850" y="123825"/>
                          </a:lnTo>
                        </a:path>
                      </a:pathLst>
                    </a:custGeom>
                    <a:noFill/>
                    <a:ln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triangle" w="med" len="med"/>
                    </a:ln>
                    <a:effectLst/>
                  </p:spPr>
                  <p:txBody>
                    <a:bodyPr vert="horz" wrap="square" lIns="91440" tIns="45720" rIns="91440" bIns="45720" numCol="1" rtlCol="0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Pct val="100000"/>
                        <a:buFont typeface="Wingdings" pitchFamily="2" charset="2"/>
                        <a:buChar char="•"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p:txBody>
                </p:sp>
              </p:grpSp>
            </p:grpSp>
          </p:grpSp>
        </p:grpSp>
        <p:sp>
          <p:nvSpPr>
            <p:cNvPr id="118" name="Rectangle 13">
              <a:extLst>
                <a:ext uri="{FF2B5EF4-FFF2-40B4-BE49-F238E27FC236}">
                  <a16:creationId xmlns:a16="http://schemas.microsoft.com/office/drawing/2014/main" id="{C87282BA-6751-7D5F-AE6B-5D288700A70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>
              <a:off x="7205259" y="3512344"/>
              <a:ext cx="322262" cy="29051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r>
                <a:rPr lang="en-US" sz="1400"/>
                <a:t>&lt;&lt;</a:t>
              </a:r>
            </a:p>
          </p:txBody>
        </p: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1C6EDF48-7DDF-FBEF-1528-47018035C757}"/>
                </a:ext>
              </a:extLst>
            </p:cNvPr>
            <p:cNvCxnSpPr>
              <a:stCxn id="118" idx="0"/>
              <a:endCxn id="24" idx="0"/>
            </p:cNvCxnSpPr>
            <p:nvPr/>
          </p:nvCxnSpPr>
          <p:spPr bwMode="auto">
            <a:xfrm>
              <a:off x="7366390" y="3802856"/>
              <a:ext cx="6857" cy="236799"/>
            </a:xfrm>
            <a:prstGeom prst="straightConnector1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127" name="Rectangle 60">
            <a:extLst>
              <a:ext uri="{FF2B5EF4-FFF2-40B4-BE49-F238E27FC236}">
                <a16:creationId xmlns:a16="http://schemas.microsoft.com/office/drawing/2014/main" id="{F9E5C197-64B2-A9B6-6B6C-4CACD177EB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2210" y="1534086"/>
            <a:ext cx="7547347" cy="483115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9C7B0B40-1039-B610-085E-2F8CC2A9CBBA}"/>
              </a:ext>
            </a:extLst>
          </p:cNvPr>
          <p:cNvGrpSpPr/>
          <p:nvPr/>
        </p:nvGrpSpPr>
        <p:grpSpPr>
          <a:xfrm>
            <a:off x="142875" y="2087883"/>
            <a:ext cx="1656515" cy="1127232"/>
            <a:chOff x="142875" y="2087883"/>
            <a:chExt cx="1656515" cy="1127232"/>
          </a:xfrm>
        </p:grpSpPr>
        <p:sp>
          <p:nvSpPr>
            <p:cNvPr id="131" name="Rectangle 59">
              <a:extLst>
                <a:ext uri="{FF2B5EF4-FFF2-40B4-BE49-F238E27FC236}">
                  <a16:creationId xmlns:a16="http://schemas.microsoft.com/office/drawing/2014/main" id="{99E77149-550A-3818-2EC6-57CBCF9D6D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7039" y="2132391"/>
              <a:ext cx="340946" cy="1046140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2" name="Freeform 61">
              <a:extLst>
                <a:ext uri="{FF2B5EF4-FFF2-40B4-BE49-F238E27FC236}">
                  <a16:creationId xmlns:a16="http://schemas.microsoft.com/office/drawing/2014/main" id="{FE57B6A8-918B-0C2A-E879-369BB9890749}"/>
                </a:ext>
              </a:extLst>
            </p:cNvPr>
            <p:cNvSpPr>
              <a:spLocks/>
            </p:cNvSpPr>
            <p:nvPr/>
          </p:nvSpPr>
          <p:spPr bwMode="auto">
            <a:xfrm>
              <a:off x="1196708" y="2132391"/>
              <a:ext cx="361609" cy="1046140"/>
            </a:xfrm>
            <a:custGeom>
              <a:avLst/>
              <a:gdLst>
                <a:gd name="T0" fmla="*/ 6 w 210"/>
                <a:gd name="T1" fmla="*/ 0 h 768"/>
                <a:gd name="T2" fmla="*/ 210 w 210"/>
                <a:gd name="T3" fmla="*/ 0 h 768"/>
                <a:gd name="T4" fmla="*/ 210 w 210"/>
                <a:gd name="T5" fmla="*/ 487 h 768"/>
                <a:gd name="T6" fmla="*/ 0 w 210"/>
                <a:gd name="T7" fmla="*/ 487 h 76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0"/>
                <a:gd name="T13" fmla="*/ 0 h 768"/>
                <a:gd name="T14" fmla="*/ 210 w 210"/>
                <a:gd name="T15" fmla="*/ 768 h 76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0" h="768">
                  <a:moveTo>
                    <a:pt x="6" y="0"/>
                  </a:moveTo>
                  <a:lnTo>
                    <a:pt x="210" y="0"/>
                  </a:lnTo>
                  <a:lnTo>
                    <a:pt x="210" y="768"/>
                  </a:lnTo>
                  <a:lnTo>
                    <a:pt x="0" y="768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5" name="Line 63">
              <a:extLst>
                <a:ext uri="{FF2B5EF4-FFF2-40B4-BE49-F238E27FC236}">
                  <a16:creationId xmlns:a16="http://schemas.microsoft.com/office/drawing/2014/main" id="{F0ABA221-9CC5-1FD7-4CD2-B7331CC7253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49128" y="2313088"/>
              <a:ext cx="110549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7" name="Line 64">
              <a:extLst>
                <a:ext uri="{FF2B5EF4-FFF2-40B4-BE49-F238E27FC236}">
                  <a16:creationId xmlns:a16="http://schemas.microsoft.com/office/drawing/2014/main" id="{57F566EB-8B91-4A2B-BD73-37D49C8FCF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49128" y="2541337"/>
              <a:ext cx="110549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7" name="Line 65">
              <a:extLst>
                <a:ext uri="{FF2B5EF4-FFF2-40B4-BE49-F238E27FC236}">
                  <a16:creationId xmlns:a16="http://schemas.microsoft.com/office/drawing/2014/main" id="{D3773BA8-9C70-E337-1DB0-940A0507F8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93899" y="2764830"/>
              <a:ext cx="1105491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9" name="Line 66">
              <a:extLst>
                <a:ext uri="{FF2B5EF4-FFF2-40B4-BE49-F238E27FC236}">
                  <a16:creationId xmlns:a16="http://schemas.microsoft.com/office/drawing/2014/main" id="{A50B5C85-2B2F-F883-42A4-9A09F506042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93899" y="2993079"/>
              <a:ext cx="1105491" cy="0"/>
            </a:xfrm>
            <a:prstGeom prst="line">
              <a:avLst/>
            </a:prstGeom>
            <a:noFill/>
            <a:ln w="9525">
              <a:solidFill>
                <a:srgbClr val="00B05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" name="Text Box 67">
              <a:extLst>
                <a:ext uri="{FF2B5EF4-FFF2-40B4-BE49-F238E27FC236}">
                  <a16:creationId xmlns:a16="http://schemas.microsoft.com/office/drawing/2014/main" id="{F65E141E-11AE-495A-28D2-6EFF1FB3D1C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2875" y="2146657"/>
              <a:ext cx="520029" cy="10493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>
                <a:spcBef>
                  <a:spcPct val="15000"/>
                </a:spcBef>
                <a:buFont typeface="Wingdings" pitchFamily="-96" charset="2"/>
                <a:buNone/>
              </a:pPr>
              <a:r>
                <a:rPr lang="en-US" sz="1400"/>
                <a:t>a</a:t>
              </a:r>
            </a:p>
            <a:p>
              <a:pPr algn="r">
                <a:spcBef>
                  <a:spcPct val="15000"/>
                </a:spcBef>
                <a:buFont typeface="Wingdings" pitchFamily="-96" charset="2"/>
                <a:buNone/>
              </a:pPr>
              <a:r>
                <a:rPr lang="en-US" sz="1400"/>
                <a:t>b</a:t>
              </a:r>
            </a:p>
            <a:p>
              <a:pPr algn="r">
                <a:spcBef>
                  <a:spcPct val="15000"/>
                </a:spcBef>
              </a:pPr>
              <a:r>
                <a:rPr lang="en-US" sz="1400" err="1"/>
                <a:t>en</a:t>
              </a:r>
              <a:endParaRPr lang="en-US" sz="1400"/>
            </a:p>
            <a:p>
              <a:pPr algn="r">
                <a:spcBef>
                  <a:spcPct val="15000"/>
                </a:spcBef>
                <a:buFont typeface="Wingdings" pitchFamily="-96" charset="2"/>
                <a:buNone/>
              </a:pPr>
              <a:r>
                <a:rPr lang="en-US" sz="1400" err="1"/>
                <a:t>rdy</a:t>
              </a:r>
              <a:endParaRPr lang="en-US" sz="1400"/>
            </a:p>
          </p:txBody>
        </p:sp>
        <p:sp>
          <p:nvSpPr>
            <p:cNvPr id="162" name="Text Box 71">
              <a:extLst>
                <a:ext uri="{FF2B5EF4-FFF2-40B4-BE49-F238E27FC236}">
                  <a16:creationId xmlns:a16="http://schemas.microsoft.com/office/drawing/2014/main" id="{39FC8197-DD47-0A55-FABB-3A6D4E1CCD0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6200000">
              <a:off x="818465" y="2466833"/>
              <a:ext cx="1127232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buFont typeface="Wingdings" pitchFamily="-96" charset="2"/>
                <a:buNone/>
              </a:pPr>
              <a:r>
                <a:rPr lang="en-US" sz="1800" err="1"/>
                <a:t>startMul</a:t>
              </a:r>
              <a:endParaRPr lang="en-US" sz="1800"/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749BFF3A-27F3-F734-1E5D-808F29FDA640}"/>
              </a:ext>
            </a:extLst>
          </p:cNvPr>
          <p:cNvGrpSpPr/>
          <p:nvPr/>
        </p:nvGrpSpPr>
        <p:grpSpPr>
          <a:xfrm>
            <a:off x="142875" y="4192759"/>
            <a:ext cx="1656515" cy="1606985"/>
            <a:chOff x="142875" y="4192759"/>
            <a:chExt cx="1656515" cy="1606985"/>
          </a:xfrm>
        </p:grpSpPr>
        <p:sp>
          <p:nvSpPr>
            <p:cNvPr id="134" name="Freeform 62">
              <a:extLst>
                <a:ext uri="{FF2B5EF4-FFF2-40B4-BE49-F238E27FC236}">
                  <a16:creationId xmlns:a16="http://schemas.microsoft.com/office/drawing/2014/main" id="{451EA68E-F356-2DB7-6453-36075E37D5B8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4259" y="4415193"/>
              <a:ext cx="340946" cy="1345716"/>
            </a:xfrm>
            <a:custGeom>
              <a:avLst/>
              <a:gdLst>
                <a:gd name="T0" fmla="*/ 6 w 210"/>
                <a:gd name="T1" fmla="*/ 0 h 768"/>
                <a:gd name="T2" fmla="*/ 210 w 210"/>
                <a:gd name="T3" fmla="*/ 0 h 768"/>
                <a:gd name="T4" fmla="*/ 210 w 210"/>
                <a:gd name="T5" fmla="*/ 167 h 768"/>
                <a:gd name="T6" fmla="*/ 0 w 210"/>
                <a:gd name="T7" fmla="*/ 167 h 76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0"/>
                <a:gd name="T13" fmla="*/ 0 h 768"/>
                <a:gd name="T14" fmla="*/ 210 w 210"/>
                <a:gd name="T15" fmla="*/ 768 h 76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0" h="768">
                  <a:moveTo>
                    <a:pt x="6" y="0"/>
                  </a:moveTo>
                  <a:lnTo>
                    <a:pt x="210" y="0"/>
                  </a:lnTo>
                  <a:lnTo>
                    <a:pt x="210" y="768"/>
                  </a:lnTo>
                  <a:lnTo>
                    <a:pt x="0" y="768"/>
                  </a:lnTo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8" name="Line 68">
              <a:extLst>
                <a:ext uri="{FF2B5EF4-FFF2-40B4-BE49-F238E27FC236}">
                  <a16:creationId xmlns:a16="http://schemas.microsoft.com/office/drawing/2014/main" id="{CDC57C9D-96D1-310F-DC56-449BFFD2DB2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49128" y="4920804"/>
              <a:ext cx="110549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9" name="Line 69">
              <a:extLst>
                <a:ext uri="{FF2B5EF4-FFF2-40B4-BE49-F238E27FC236}">
                  <a16:creationId xmlns:a16="http://schemas.microsoft.com/office/drawing/2014/main" id="{E80E9442-6537-0A12-9AC2-FE33B00595B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93899" y="5481939"/>
              <a:ext cx="1105491" cy="0"/>
            </a:xfrm>
            <a:prstGeom prst="line">
              <a:avLst/>
            </a:prstGeom>
            <a:noFill/>
            <a:ln w="9525">
              <a:solidFill>
                <a:srgbClr val="00B05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0" name="Text Box 70">
              <a:extLst>
                <a:ext uri="{FF2B5EF4-FFF2-40B4-BE49-F238E27FC236}">
                  <a16:creationId xmlns:a16="http://schemas.microsoft.com/office/drawing/2014/main" id="{5329053D-1841-48D1-3CC9-5F4A8E47BA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2875" y="5106280"/>
              <a:ext cx="520029" cy="5547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>
                <a:spcBef>
                  <a:spcPct val="15000"/>
                </a:spcBef>
                <a:buFont typeface="Wingdings" pitchFamily="-96" charset="2"/>
                <a:buNone/>
              </a:pPr>
              <a:r>
                <a:rPr lang="en-US" sz="1400" err="1"/>
                <a:t>en</a:t>
              </a:r>
              <a:endParaRPr lang="en-US" sz="1400"/>
            </a:p>
            <a:p>
              <a:pPr algn="r">
                <a:spcBef>
                  <a:spcPct val="15000"/>
                </a:spcBef>
                <a:buFont typeface="Wingdings" pitchFamily="-96" charset="2"/>
                <a:buNone/>
              </a:pPr>
              <a:r>
                <a:rPr lang="en-US" sz="1400" err="1"/>
                <a:t>rdy</a:t>
              </a:r>
              <a:endParaRPr lang="en-US" sz="1400"/>
            </a:p>
          </p:txBody>
        </p:sp>
        <p:sp>
          <p:nvSpPr>
            <p:cNvPr id="161" name="Line 65">
              <a:extLst>
                <a:ext uri="{FF2B5EF4-FFF2-40B4-BE49-F238E27FC236}">
                  <a16:creationId xmlns:a16="http://schemas.microsoft.com/office/drawing/2014/main" id="{6FB8EA51-C86D-4E8B-0F7D-A84C286217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93899" y="5286977"/>
              <a:ext cx="1105491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3" name="Text Box 72">
              <a:extLst>
                <a:ext uri="{FF2B5EF4-FFF2-40B4-BE49-F238E27FC236}">
                  <a16:creationId xmlns:a16="http://schemas.microsoft.com/office/drawing/2014/main" id="{E6B799E5-3E7E-E674-E103-54D20ED6B66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6200000">
              <a:off x="572266" y="4811586"/>
              <a:ext cx="160698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buFont typeface="Wingdings" pitchFamily="-96" charset="2"/>
                <a:buNone/>
              </a:pPr>
              <a:r>
                <a:rPr lang="en-US" sz="1800" err="1"/>
                <a:t>getMulRes</a:t>
              </a:r>
              <a:endParaRPr lang="en-US" sz="1800"/>
            </a:p>
          </p:txBody>
        </p:sp>
      </p:grpSp>
      <p:sp>
        <p:nvSpPr>
          <p:cNvPr id="165" name="Freeform 164">
            <a:extLst>
              <a:ext uri="{FF2B5EF4-FFF2-40B4-BE49-F238E27FC236}">
                <a16:creationId xmlns:a16="http://schemas.microsoft.com/office/drawing/2014/main" id="{02A42158-97E1-57C4-706B-58B8649C5BFB}"/>
              </a:ext>
            </a:extLst>
          </p:cNvPr>
          <p:cNvSpPr/>
          <p:nvPr/>
        </p:nvSpPr>
        <p:spPr bwMode="auto">
          <a:xfrm>
            <a:off x="1749287" y="2313817"/>
            <a:ext cx="2663270" cy="436824"/>
          </a:xfrm>
          <a:custGeom>
            <a:avLst/>
            <a:gdLst>
              <a:gd name="connsiteX0" fmla="*/ 0 w 5613621"/>
              <a:gd name="connsiteY0" fmla="*/ 0 h 206733"/>
              <a:gd name="connsiteX1" fmla="*/ 5605670 w 5613621"/>
              <a:gd name="connsiteY1" fmla="*/ 7951 h 206733"/>
              <a:gd name="connsiteX2" fmla="*/ 5613621 w 5613621"/>
              <a:gd name="connsiteY2" fmla="*/ 206733 h 2067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613621" h="206733">
                <a:moveTo>
                  <a:pt x="0" y="0"/>
                </a:moveTo>
                <a:lnTo>
                  <a:pt x="5605670" y="7951"/>
                </a:lnTo>
                <a:lnTo>
                  <a:pt x="5613621" y="206733"/>
                </a:lnTo>
              </a:path>
            </a:pathLst>
          </a:cu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itchFamily="2" charset="2"/>
              <a:buChar char="•"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3" name="Freeform 22">
            <a:extLst>
              <a:ext uri="{FF2B5EF4-FFF2-40B4-BE49-F238E27FC236}">
                <a16:creationId xmlns:a16="http://schemas.microsoft.com/office/drawing/2014/main" id="{251F9B8E-FD7A-0D93-EB09-C9A441A24FE1}"/>
              </a:ext>
            </a:extLst>
          </p:cNvPr>
          <p:cNvSpPr/>
          <p:nvPr/>
        </p:nvSpPr>
        <p:spPr bwMode="auto">
          <a:xfrm>
            <a:off x="1828800" y="1744394"/>
            <a:ext cx="4712677" cy="787791"/>
          </a:xfrm>
          <a:custGeom>
            <a:avLst/>
            <a:gdLst>
              <a:gd name="connsiteX0" fmla="*/ 0 w 4712677"/>
              <a:gd name="connsiteY0" fmla="*/ 787791 h 787791"/>
              <a:gd name="connsiteX1" fmla="*/ 752622 w 4712677"/>
              <a:gd name="connsiteY1" fmla="*/ 780757 h 787791"/>
              <a:gd name="connsiteX2" fmla="*/ 752622 w 4712677"/>
              <a:gd name="connsiteY2" fmla="*/ 0 h 787791"/>
              <a:gd name="connsiteX3" fmla="*/ 4712677 w 4712677"/>
              <a:gd name="connsiteY3" fmla="*/ 0 h 787791"/>
              <a:gd name="connsiteX4" fmla="*/ 4691575 w 4712677"/>
              <a:gd name="connsiteY4" fmla="*/ 450166 h 7877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712677" h="787791">
                <a:moveTo>
                  <a:pt x="0" y="787791"/>
                </a:moveTo>
                <a:lnTo>
                  <a:pt x="752622" y="780757"/>
                </a:lnTo>
                <a:lnTo>
                  <a:pt x="752622" y="0"/>
                </a:lnTo>
                <a:lnTo>
                  <a:pt x="4712677" y="0"/>
                </a:lnTo>
                <a:lnTo>
                  <a:pt x="4691575" y="450166"/>
                </a:lnTo>
              </a:path>
            </a:pathLst>
          </a:cu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itchFamily="2" charset="2"/>
              <a:buChar char="•"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05AD29A-A3EB-D4F6-60E5-6D57E4C2F7CB}"/>
              </a:ext>
            </a:extLst>
          </p:cNvPr>
          <p:cNvCxnSpPr/>
          <p:nvPr/>
        </p:nvCxnSpPr>
        <p:spPr bwMode="auto">
          <a:xfrm>
            <a:off x="5891196" y="5516661"/>
            <a:ext cx="2106287" cy="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3" name="Freeform 32">
            <a:extLst>
              <a:ext uri="{FF2B5EF4-FFF2-40B4-BE49-F238E27FC236}">
                <a16:creationId xmlns:a16="http://schemas.microsoft.com/office/drawing/2014/main" id="{80403B31-E69A-4436-52F9-DD3B3A1C4EBC}"/>
              </a:ext>
            </a:extLst>
          </p:cNvPr>
          <p:cNvSpPr/>
          <p:nvPr/>
        </p:nvSpPr>
        <p:spPr bwMode="auto">
          <a:xfrm>
            <a:off x="1800665" y="4909625"/>
            <a:ext cx="5205046" cy="1069144"/>
          </a:xfrm>
          <a:custGeom>
            <a:avLst/>
            <a:gdLst>
              <a:gd name="connsiteX0" fmla="*/ 0 w 5205046"/>
              <a:gd name="connsiteY0" fmla="*/ 0 h 1069144"/>
              <a:gd name="connsiteX1" fmla="*/ 154744 w 5205046"/>
              <a:gd name="connsiteY1" fmla="*/ 0 h 1069144"/>
              <a:gd name="connsiteX2" fmla="*/ 154744 w 5205046"/>
              <a:gd name="connsiteY2" fmla="*/ 1055077 h 1069144"/>
              <a:gd name="connsiteX3" fmla="*/ 5205046 w 5205046"/>
              <a:gd name="connsiteY3" fmla="*/ 1069144 h 1069144"/>
              <a:gd name="connsiteX4" fmla="*/ 5190978 w 5205046"/>
              <a:gd name="connsiteY4" fmla="*/ 583809 h 10691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05046" h="1069144">
                <a:moveTo>
                  <a:pt x="0" y="0"/>
                </a:moveTo>
                <a:lnTo>
                  <a:pt x="154744" y="0"/>
                </a:lnTo>
                <a:lnTo>
                  <a:pt x="154744" y="1055077"/>
                </a:lnTo>
                <a:lnTo>
                  <a:pt x="5205046" y="1069144"/>
                </a:lnTo>
                <a:lnTo>
                  <a:pt x="5190978" y="583809"/>
                </a:lnTo>
              </a:path>
            </a:pathLst>
          </a:custGeom>
          <a:noFill/>
          <a:ln w="28575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itchFamily="2" charset="2"/>
              <a:buChar char="•"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5224995C-7833-D692-B1E6-C8EF03812536}"/>
              </a:ext>
            </a:extLst>
          </p:cNvPr>
          <p:cNvGrpSpPr/>
          <p:nvPr/>
        </p:nvGrpSpPr>
        <p:grpSpPr>
          <a:xfrm>
            <a:off x="2363084" y="6014852"/>
            <a:ext cx="1512424" cy="319620"/>
            <a:chOff x="2363084" y="6136300"/>
            <a:chExt cx="1512424" cy="319620"/>
          </a:xfrm>
        </p:grpSpPr>
        <p:sp>
          <p:nvSpPr>
            <p:cNvPr id="167" name="Rectangle 166">
              <a:extLst>
                <a:ext uri="{FF2B5EF4-FFF2-40B4-BE49-F238E27FC236}">
                  <a16:creationId xmlns:a16="http://schemas.microsoft.com/office/drawing/2014/main" id="{3B6FFA10-0F8A-718D-29AE-C3D4C6FDC8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70596" y="6136300"/>
              <a:ext cx="1204912" cy="31962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r>
                <a:rPr lang="en-US" sz="1400"/>
                <a:t>busy</a:t>
              </a:r>
            </a:p>
          </p:txBody>
        </p:sp>
        <p:cxnSp>
          <p:nvCxnSpPr>
            <p:cNvPr id="171" name="Straight Connector 37">
              <a:extLst>
                <a:ext uri="{FF2B5EF4-FFF2-40B4-BE49-F238E27FC236}">
                  <a16:creationId xmlns:a16="http://schemas.microsoft.com/office/drawing/2014/main" id="{115202EF-2E09-D3A3-FF71-44AD4F45F582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2682118" y="6148781"/>
              <a:ext cx="99248" cy="137803"/>
            </a:xfrm>
            <a:prstGeom prst="line">
              <a:avLst/>
            </a:prstGeom>
            <a:noFill/>
            <a:ln w="12700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172" name="Straight Connector 38">
              <a:extLst>
                <a:ext uri="{FF2B5EF4-FFF2-40B4-BE49-F238E27FC236}">
                  <a16:creationId xmlns:a16="http://schemas.microsoft.com/office/drawing/2014/main" id="{8108B0F3-ED8D-B8FC-2E28-FAC3E9D3C42B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2683324" y="6277948"/>
              <a:ext cx="99936" cy="161189"/>
            </a:xfrm>
            <a:prstGeom prst="line">
              <a:avLst/>
            </a:prstGeom>
            <a:noFill/>
            <a:ln w="12700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173" name="Straight Arrow Connector 172">
              <a:extLst>
                <a:ext uri="{FF2B5EF4-FFF2-40B4-BE49-F238E27FC236}">
                  <a16:creationId xmlns:a16="http://schemas.microsoft.com/office/drawing/2014/main" id="{A18A00A5-58F1-9C49-8B25-AA6CEBD28663}"/>
                </a:ext>
              </a:extLst>
            </p:cNvPr>
            <p:cNvCxnSpPr/>
            <p:nvPr/>
          </p:nvCxnSpPr>
          <p:spPr bwMode="auto">
            <a:xfrm flipV="1">
              <a:off x="2363084" y="6295051"/>
              <a:ext cx="319634" cy="794"/>
            </a:xfrm>
            <a:prstGeom prst="straightConnector1">
              <a:avLst/>
            </a:prstGeom>
            <a:no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</p:grp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A3C7B051-BFBF-1286-4FC7-338FF8E0FC8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L02-</a:t>
            </a:r>
            <a:fld id="{7D3E83D8-6A0E-4416-8509-48224F3DAD15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440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7" grpId="0" animBg="1"/>
      <p:bldP spid="165" grpId="0" animBg="1"/>
      <p:bldP spid="23" grpId="0" animBg="1"/>
      <p:bldP spid="3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5A67CB-1F94-3A81-7272-9BE5B7F686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1E6A5-1526-9BE9-82D4-DC3BE752C7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Verdana"/>
              </a:rPr>
              <a:t>Plan for the day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C8610E-26E3-751B-1189-15D4B7C615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ea typeface="Verdana"/>
              </a:rPr>
              <a:t>Module 1: Folded Combinational Circuits</a:t>
            </a:r>
          </a:p>
          <a:p>
            <a:pPr lvl="1"/>
            <a:r>
              <a:rPr lang="en-US" dirty="0">
                <a:ea typeface="Verdana"/>
              </a:rPr>
              <a:t>Simple example: a naïve multiplier</a:t>
            </a:r>
          </a:p>
          <a:p>
            <a:pPr marL="0" indent="0">
              <a:buNone/>
            </a:pPr>
            <a:endParaRPr lang="en-US" dirty="0">
              <a:ea typeface="Verdana"/>
            </a:endParaRPr>
          </a:p>
          <a:p>
            <a:r>
              <a:rPr lang="en-US" dirty="0">
                <a:ea typeface="Verdana"/>
              </a:rPr>
              <a:t>Module 2: The different kind of memories</a:t>
            </a:r>
          </a:p>
          <a:p>
            <a:endParaRPr lang="en-US" dirty="0">
              <a:ea typeface="Verdana"/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31C8EFFA-3003-58E2-E750-EE16610706C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L02-</a:t>
            </a:r>
            <a:fld id="{7D3E83D8-6A0E-4416-8509-48224F3DAD15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7636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>
            <a:extLst>
              <a:ext uri="{FF2B5EF4-FFF2-40B4-BE49-F238E27FC236}">
                <a16:creationId xmlns:a16="http://schemas.microsoft.com/office/drawing/2014/main" id="{575CD4EC-2190-6974-8604-926BBE80645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573E7758-1053-8BF6-FD7B-82895588E2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5350" y="1752600"/>
            <a:ext cx="7772400" cy="1143000"/>
          </a:xfrm>
        </p:spPr>
        <p:txBody>
          <a:bodyPr/>
          <a:lstStyle/>
          <a:p>
            <a:r>
              <a:rPr lang="en-US" dirty="0"/>
              <a:t>Module 2: Different kinds of memories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AB080F-99D5-50F5-AA18-AE4A3173AC1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L02-</a:t>
            </a:r>
            <a:fld id="{7D3E83D8-6A0E-4416-8509-48224F3DAD15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7638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B2B6E4-960A-E112-241D-F97F589DBB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55086-82E0-434B-6B48-4221FCD95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It’s the memory, stupid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04F5FC-2B4C-A287-2108-13B71DC252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Richard L. Sites, DEC (Microprocessor Reports 1996)</a:t>
            </a:r>
          </a:p>
          <a:p>
            <a:pPr lvl="1"/>
            <a:r>
              <a:rPr lang="en-US" dirty="0"/>
              <a:t>“I expect that over the coming decade memory subsystem design will be the only important design issue for microprocessors.”</a:t>
            </a:r>
          </a:p>
          <a:p>
            <a:endParaRPr lang="en-US" dirty="0"/>
          </a:p>
          <a:p>
            <a:r>
              <a:rPr lang="en-US" dirty="0"/>
              <a:t>Introduction to Comp Arch “speed of light”</a:t>
            </a:r>
          </a:p>
          <a:p>
            <a:pPr marL="0" indent="0">
              <a:buNone/>
            </a:pPr>
            <a:r>
              <a:rPr lang="en-US" sz="1050" dirty="0">
                <a:hlinkClick r:id="rId2"/>
              </a:rPr>
              <a:t>https://safari.ethz.ch/architecture/fall2018/lib/exe/fetch.php?media=stupid_architects_look_to_future.pdf</a:t>
            </a:r>
            <a:endParaRPr lang="en-US" sz="1050" dirty="0"/>
          </a:p>
          <a:p>
            <a:pPr marL="0" indent="0">
              <a:buNone/>
            </a:pPr>
            <a:endParaRPr lang="en-US" sz="105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78FC82-B772-4383-78CB-08D269E5F3A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L02-</a:t>
            </a:r>
            <a:fld id="{7D3E83D8-6A0E-4416-8509-48224F3DAD15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76110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7DF3DC-8DED-F0E0-B6A7-E4EA83438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Most flexible: Vectors!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07501F-8125-7D5D-5FBF-F3329464C3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568450"/>
            <a:ext cx="8534400" cy="4114800"/>
          </a:xfrm>
        </p:spPr>
        <p:txBody>
          <a:bodyPr/>
          <a:lstStyle/>
          <a:p>
            <a:pPr marL="0" indent="0">
              <a:buNone/>
            </a:pPr>
            <a:r>
              <a:rPr lang="en-US" sz="1600" b="1" kern="1200" dirty="0">
                <a:solidFill>
                  <a:srgbClr val="40458C"/>
                </a:solidFill>
                <a:latin typeface="Courier New" pitchFamily="49" charset="0"/>
                <a:cs typeface="Courier New" pitchFamily="49" charset="0"/>
              </a:rPr>
              <a:t>typedef 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40458C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struct</a:t>
            </a:r>
            <a:r>
              <a:rPr lang="en-US" sz="1600" kern="1200" dirty="0">
                <a:solidFill>
                  <a:srgbClr val="40458C"/>
                </a:solidFill>
                <a:latin typeface="Courier New" pitchFamily="49" charset="0"/>
                <a:cs typeface="Courier New" pitchFamily="49" charset="0"/>
              </a:rPr>
              <a:t> { Bit#(5) src1; Bit#(5) src2; Bit#(5) </a:t>
            </a:r>
            <a:r>
              <a:rPr lang="en-US" sz="1600" kern="1200" dirty="0" err="1">
                <a:solidFill>
                  <a:srgbClr val="40458C"/>
                </a:solidFill>
                <a:latin typeface="Courier New" pitchFamily="49" charset="0"/>
                <a:cs typeface="Courier New" pitchFamily="49" charset="0"/>
              </a:rPr>
              <a:t>dst</a:t>
            </a:r>
            <a:r>
              <a:rPr lang="en-US" sz="1600" kern="1200" dirty="0">
                <a:solidFill>
                  <a:srgbClr val="40458C"/>
                </a:solidFill>
                <a:latin typeface="Courier New" pitchFamily="49" charset="0"/>
                <a:cs typeface="Courier New" pitchFamily="49" charset="0"/>
              </a:rPr>
              <a:t>} Req deriving (Bits, Eq, Show);</a:t>
            </a:r>
          </a:p>
          <a:p>
            <a:pPr marL="0" indent="0">
              <a:buNone/>
            </a:pP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rgbClr val="40458C"/>
              </a:solidFill>
              <a:effectLst/>
              <a:uLnTx/>
              <a:uFillTx/>
              <a:latin typeface="Courier New" pitchFamily="49" charset="0"/>
              <a:ea typeface="+mn-ea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600" b="1" dirty="0">
                <a:solidFill>
                  <a:srgbClr val="40458C"/>
                </a:solidFill>
                <a:latin typeface="Courier New" pitchFamily="49" charset="0"/>
                <a:cs typeface="Courier New" pitchFamily="49" charset="0"/>
              </a:rPr>
              <a:t>m</a:t>
            </a:r>
            <a:r>
              <a:rPr kumimoji="0" lang="en-US" sz="1600" b="1" i="0" u="none" strike="noStrike" kern="0" cap="none" spc="0" normalizeH="0" baseline="0" noProof="0" dirty="0" err="1">
                <a:ln>
                  <a:noFill/>
                </a:ln>
                <a:solidFill>
                  <a:srgbClr val="40458C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odule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40458C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rgbClr val="40458C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mkAdderMachine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40458C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(…);  </a:t>
            </a:r>
          </a:p>
          <a:p>
            <a:pPr marL="0" marR="0" lvl="0" indent="-3429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6F89F7"/>
              </a:buClr>
              <a:buSzPct val="110000"/>
              <a:buFont typeface="Wingdings" pitchFamily="-96" charset="2"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40458C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FIFO#(Req) requests &lt;- </a:t>
            </a: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rgbClr val="40458C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mkFIFO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40458C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</a:p>
          <a:p>
            <a:pPr marL="0" marR="0" lvl="0" indent="-3429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6F89F7"/>
              </a:buClr>
              <a:buSzPct val="110000"/>
              <a:buFont typeface="Wingdings" pitchFamily="-96" charset="2"/>
              <a:buNone/>
              <a:tabLst/>
              <a:defRPr/>
            </a:pPr>
            <a:r>
              <a:rPr lang="en-US" sz="1600" dirty="0">
                <a:solidFill>
                  <a:srgbClr val="40458C"/>
                </a:solidFill>
                <a:latin typeface="Courier New" pitchFamily="49" charset="0"/>
                <a:cs typeface="Courier New" pitchFamily="49" charset="0"/>
              </a:rPr>
              <a:t>  Vector#(32, Reg#(Bit#(32))) registers &lt;- </a:t>
            </a:r>
            <a:r>
              <a:rPr lang="en-US" sz="1600" dirty="0" err="1">
                <a:solidFill>
                  <a:srgbClr val="40458C"/>
                </a:solidFill>
                <a:latin typeface="Courier New" pitchFamily="49" charset="0"/>
                <a:cs typeface="Courier New" pitchFamily="49" charset="0"/>
              </a:rPr>
              <a:t>replicateM</a:t>
            </a:r>
            <a:r>
              <a:rPr lang="en-US" sz="1600" dirty="0">
                <a:solidFill>
                  <a:srgbClr val="40458C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dirty="0" err="1">
                <a:solidFill>
                  <a:srgbClr val="40458C"/>
                </a:solidFill>
                <a:latin typeface="Courier New" pitchFamily="49" charset="0"/>
                <a:cs typeface="Courier New" pitchFamily="49" charset="0"/>
              </a:rPr>
              <a:t>mkReg</a:t>
            </a:r>
            <a:r>
              <a:rPr lang="en-US" sz="1600" dirty="0">
                <a:solidFill>
                  <a:srgbClr val="40458C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marR="0" lvl="0" indent="-3429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6F89F7"/>
              </a:buClr>
              <a:buSzPct val="110000"/>
              <a:buFont typeface="Wingdings" pitchFamily="-96" charset="2"/>
              <a:buNone/>
              <a:tabLst/>
              <a:defRPr/>
            </a:pPr>
            <a:b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40458C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</a:b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40458C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</a:t>
            </a: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40458C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rule </a:t>
            </a:r>
            <a:r>
              <a:rPr lang="en-US" sz="1600" dirty="0">
                <a:solidFill>
                  <a:srgbClr val="40458C"/>
                </a:solidFill>
                <a:latin typeface="Courier New" pitchFamily="49" charset="0"/>
                <a:cs typeface="Courier New" pitchFamily="49" charset="0"/>
              </a:rPr>
              <a:t>a;</a:t>
            </a:r>
          </a:p>
          <a:p>
            <a:pPr marL="0" marR="0" lvl="0" indent="-3429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6F89F7"/>
              </a:buClr>
              <a:buSzPct val="110000"/>
              <a:buFont typeface="Wingdings" pitchFamily="-96" charset="2"/>
              <a:buNone/>
              <a:tabLst/>
              <a:defRPr/>
            </a:pPr>
            <a:r>
              <a:rPr lang="en-US" sz="1600" dirty="0">
                <a:solidFill>
                  <a:srgbClr val="40458C"/>
                </a:solidFill>
                <a:latin typeface="Courier New" pitchFamily="49" charset="0"/>
                <a:cs typeface="Courier New" pitchFamily="49" charset="0"/>
              </a:rPr>
              <a:t>   let req = </a:t>
            </a:r>
            <a:r>
              <a:rPr lang="en-US" sz="1600" dirty="0" err="1">
                <a:solidFill>
                  <a:srgbClr val="40458C"/>
                </a:solidFill>
                <a:latin typeface="Courier New" pitchFamily="49" charset="0"/>
                <a:cs typeface="Courier New" pitchFamily="49" charset="0"/>
              </a:rPr>
              <a:t>requests.first</a:t>
            </a:r>
            <a:r>
              <a:rPr lang="en-US" sz="1600" dirty="0">
                <a:solidFill>
                  <a:srgbClr val="40458C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0" marR="0" lvl="0" indent="-3429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6F89F7"/>
              </a:buClr>
              <a:buSzPct val="110000"/>
              <a:buFont typeface="Wingdings" pitchFamily="-96" charset="2"/>
              <a:buNone/>
              <a:tabLst/>
              <a:defRPr/>
            </a:pPr>
            <a:r>
              <a:rPr lang="en-US" sz="1600" dirty="0">
                <a:solidFill>
                  <a:srgbClr val="40458C"/>
                </a:solidFill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600" dirty="0" err="1">
                <a:solidFill>
                  <a:srgbClr val="40458C"/>
                </a:solidFill>
                <a:latin typeface="Courier New" pitchFamily="49" charset="0"/>
                <a:cs typeface="Courier New" pitchFamily="49" charset="0"/>
              </a:rPr>
              <a:t>requests.deq</a:t>
            </a:r>
            <a:r>
              <a:rPr lang="en-US" sz="1600" dirty="0">
                <a:solidFill>
                  <a:srgbClr val="40458C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0" marR="0" lvl="0" indent="-3429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6F89F7"/>
              </a:buClr>
              <a:buSzPct val="110000"/>
              <a:buFont typeface="Wingdings" pitchFamily="-96" charset="2"/>
              <a:buNone/>
              <a:tabLst/>
              <a:defRPr/>
            </a:pPr>
            <a:r>
              <a:rPr lang="en-US" sz="1600" dirty="0">
                <a:solidFill>
                  <a:srgbClr val="40458C"/>
                </a:solidFill>
                <a:latin typeface="Courier New" pitchFamily="49" charset="0"/>
                <a:cs typeface="Courier New" pitchFamily="49" charset="0"/>
              </a:rPr>
              <a:t>   registers[</a:t>
            </a:r>
            <a:r>
              <a:rPr lang="en-US" sz="1600" dirty="0" err="1">
                <a:solidFill>
                  <a:srgbClr val="40458C"/>
                </a:solidFill>
                <a:latin typeface="Courier New" pitchFamily="49" charset="0"/>
                <a:cs typeface="Courier New" pitchFamily="49" charset="0"/>
              </a:rPr>
              <a:t>req.dst</a:t>
            </a:r>
            <a:r>
              <a:rPr lang="en-US" sz="1600" dirty="0">
                <a:solidFill>
                  <a:srgbClr val="40458C"/>
                </a:solidFill>
                <a:latin typeface="Courier New" pitchFamily="49" charset="0"/>
                <a:cs typeface="Courier New" pitchFamily="49" charset="0"/>
              </a:rPr>
              <a:t>] &lt;= registers[req.src1] + registers[req.src2];</a:t>
            </a:r>
          </a:p>
          <a:p>
            <a:pPr marL="0" marR="0" lvl="0" indent="-3429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6F89F7"/>
              </a:buClr>
              <a:buSzPct val="110000"/>
              <a:buFont typeface="Wingdings" pitchFamily="-96" charset="2"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40458C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</a:t>
            </a:r>
            <a:r>
              <a:rPr kumimoji="0" lang="en-US" sz="1600" b="1" i="0" u="none" strike="noStrike" kern="0" cap="none" spc="0" normalizeH="0" baseline="0" noProof="0" dirty="0" err="1">
                <a:ln>
                  <a:noFill/>
                </a:ln>
                <a:solidFill>
                  <a:srgbClr val="40458C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endrule</a:t>
            </a:r>
            <a:endParaRPr kumimoji="0" lang="en-US" sz="1600" b="1" i="0" u="none" strike="noStrike" kern="0" cap="none" spc="0" normalizeH="0" baseline="0" noProof="0" dirty="0">
              <a:ln>
                <a:noFill/>
              </a:ln>
              <a:solidFill>
                <a:srgbClr val="40458C"/>
              </a:solidFill>
              <a:effectLst/>
              <a:uLnTx/>
              <a:uFillTx/>
              <a:latin typeface="Courier New" pitchFamily="49" charset="0"/>
              <a:ea typeface="+mn-ea"/>
              <a:cs typeface="Courier New" pitchFamily="49" charset="0"/>
            </a:endParaRPr>
          </a:p>
          <a:p>
            <a:pPr marL="0" marR="0" lvl="0" indent="-3429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6F89F7"/>
              </a:buClr>
              <a:buSzPct val="110000"/>
              <a:buFont typeface="Wingdings" pitchFamily="-96" charset="2"/>
              <a:buNone/>
              <a:tabLst/>
              <a:defRPr/>
            </a:pPr>
            <a:endParaRPr lang="en-US" sz="1600" b="1" dirty="0">
              <a:solidFill>
                <a:srgbClr val="40458C"/>
              </a:solidFill>
              <a:latin typeface="Courier New" pitchFamily="49" charset="0"/>
              <a:cs typeface="Courier New" pitchFamily="49" charset="0"/>
            </a:endParaRPr>
          </a:p>
          <a:p>
            <a:pPr marL="0" marR="0" lvl="0" indent="-3429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6F89F7"/>
              </a:buClr>
              <a:buSzPct val="110000"/>
              <a:buFont typeface="Wingdings" pitchFamily="-96" charset="2"/>
              <a:buNone/>
              <a:tabLst/>
              <a:defRPr/>
            </a:pPr>
            <a:endParaRPr kumimoji="0" lang="en-US" sz="1600" b="1" i="0" u="none" strike="noStrike" kern="0" cap="none" spc="0" normalizeH="0" baseline="0" noProof="0" dirty="0">
              <a:ln>
                <a:noFill/>
              </a:ln>
              <a:solidFill>
                <a:srgbClr val="40458C"/>
              </a:solidFill>
              <a:effectLst/>
              <a:uLnTx/>
              <a:uFillTx/>
              <a:latin typeface="Courier New" pitchFamily="49" charset="0"/>
              <a:ea typeface="+mn-ea"/>
              <a:cs typeface="Courier New" pitchFamily="49" charset="0"/>
            </a:endParaRPr>
          </a:p>
          <a:p>
            <a:pPr marL="0" marR="0" lvl="0" indent="-3429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6F89F7"/>
              </a:buClr>
              <a:buSzPct val="110000"/>
              <a:buFont typeface="Wingdings" pitchFamily="-96" charset="2"/>
              <a:buNone/>
              <a:tabLst/>
              <a:defRPr/>
            </a:pPr>
            <a:r>
              <a:rPr lang="en-US" sz="1600" b="1" dirty="0">
                <a:solidFill>
                  <a:srgbClr val="40458C"/>
                </a:solidFill>
                <a:latin typeface="Courier New" pitchFamily="49" charset="0"/>
                <a:cs typeface="Courier New" pitchFamily="49" charset="0"/>
              </a:rPr>
              <a:t>   …</a:t>
            </a:r>
            <a:endParaRPr lang="en-US" sz="1600" dirty="0">
              <a:solidFill>
                <a:srgbClr val="40458C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54FE57-A73F-5469-3110-90C52F888AC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L02-</a:t>
            </a:r>
            <a:fld id="{7D3E83D8-6A0E-4416-8509-48224F3DAD15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33482AB-488B-99A1-B1AA-461A90CFF430}"/>
              </a:ext>
            </a:extLst>
          </p:cNvPr>
          <p:cNvSpPr txBox="1"/>
          <p:nvPr/>
        </p:nvSpPr>
        <p:spPr>
          <a:xfrm>
            <a:off x="355600" y="5683250"/>
            <a:ext cx="8318500" cy="400110"/>
          </a:xfrm>
          <a:prstGeom prst="rect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marR="0" lvl="0" indent="-3429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6F89F7"/>
              </a:buClr>
              <a:buSzPct val="110000"/>
              <a:buFont typeface="Wingdings" pitchFamily="-96" charset="2"/>
              <a:buNone/>
              <a:tabLst/>
              <a:defRPr/>
            </a:pPr>
            <a:r>
              <a:rPr lang="en-US" sz="20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Vector#(6, GCD) q &lt;- </a:t>
            </a:r>
            <a:r>
              <a:rPr lang="en-US" sz="2000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replicateM</a:t>
            </a:r>
            <a:r>
              <a:rPr lang="en-US" sz="20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mkGCD</a:t>
            </a:r>
            <a:r>
              <a:rPr lang="en-US" sz="20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); //Parenthesis</a:t>
            </a:r>
          </a:p>
        </p:txBody>
      </p:sp>
    </p:spTree>
    <p:extLst>
      <p:ext uri="{BB962C8B-B14F-4D97-AF65-F5344CB8AC3E}">
        <p14:creationId xmlns:p14="http://schemas.microsoft.com/office/powerpoint/2010/main" val="239481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825" y="325938"/>
            <a:ext cx="8512175" cy="1097624"/>
          </a:xfrm>
        </p:spPr>
        <p:txBody>
          <a:bodyPr anchor="b"/>
          <a:lstStyle/>
          <a:p>
            <a:pPr>
              <a:lnSpc>
                <a:spcPct val="100000"/>
              </a:lnSpc>
            </a:pPr>
            <a:r>
              <a:rPr lang="en-US" sz="4400" dirty="0"/>
              <a:t>Register File</a:t>
            </a:r>
            <a:br>
              <a:rPr lang="en-US" dirty="0"/>
            </a:br>
            <a:r>
              <a:rPr lang="en-US" sz="2400" dirty="0"/>
              <a:t>2 Read ports + 1 Write port</a:t>
            </a:r>
            <a:endParaRPr lang="en-US" dirty="0"/>
          </a:p>
        </p:txBody>
      </p:sp>
      <p:sp>
        <p:nvSpPr>
          <p:cNvPr id="51" name="Text Box 3"/>
          <p:cNvSpPr txBox="1">
            <a:spLocks noChangeArrowheads="1"/>
          </p:cNvSpPr>
          <p:nvPr/>
        </p:nvSpPr>
        <p:spPr bwMode="auto">
          <a:xfrm>
            <a:off x="1017925" y="3844311"/>
            <a:ext cx="6391493" cy="2616101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 dirty="0" err="1">
                <a:latin typeface="Consolas" panose="020B0609020204030204" pitchFamily="49" charset="0"/>
                <a:cs typeface="Courier New" pitchFamily="49" charset="0"/>
              </a:rPr>
              <a:t>typedef</a:t>
            </a:r>
            <a:r>
              <a:rPr lang="en-US" sz="2000" b="1" dirty="0">
                <a:latin typeface="Consolas" panose="020B0609020204030204" pitchFamily="49" charset="0"/>
                <a:cs typeface="Courier New" pitchFamily="49" charset="0"/>
              </a:rPr>
              <a:t> </a:t>
            </a:r>
            <a:r>
              <a:rPr lang="en-US" sz="2000" dirty="0">
                <a:latin typeface="Consolas" panose="020B0609020204030204" pitchFamily="49" charset="0"/>
                <a:cs typeface="Courier New" pitchFamily="49" charset="0"/>
              </a:rPr>
              <a:t>Bit#(32) Word;</a:t>
            </a:r>
          </a:p>
          <a:p>
            <a:r>
              <a:rPr lang="en-US" sz="2000" b="1" dirty="0" err="1">
                <a:latin typeface="Consolas" panose="020B0609020204030204" pitchFamily="49" charset="0"/>
                <a:cs typeface="Courier New" pitchFamily="49" charset="0"/>
              </a:rPr>
              <a:t>typedef</a:t>
            </a:r>
            <a:r>
              <a:rPr lang="en-US" sz="2000" b="1" dirty="0">
                <a:latin typeface="Consolas" panose="020B0609020204030204" pitchFamily="49" charset="0"/>
                <a:cs typeface="Courier New" pitchFamily="49" charset="0"/>
              </a:rPr>
              <a:t> </a:t>
            </a:r>
            <a:r>
              <a:rPr lang="en-US" sz="2000" dirty="0">
                <a:latin typeface="Consolas" panose="020B0609020204030204" pitchFamily="49" charset="0"/>
                <a:cs typeface="Courier New" pitchFamily="49" charset="0"/>
              </a:rPr>
              <a:t>Bit#(5) </a:t>
            </a:r>
            <a:r>
              <a:rPr lang="en-US" sz="2000" dirty="0" err="1">
                <a:latin typeface="Consolas" panose="020B0609020204030204" pitchFamily="49" charset="0"/>
                <a:cs typeface="Courier New" pitchFamily="49" charset="0"/>
              </a:rPr>
              <a:t>RIndx</a:t>
            </a:r>
            <a:r>
              <a:rPr lang="en-US" sz="2000" dirty="0">
                <a:latin typeface="Consolas" panose="020B0609020204030204" pitchFamily="49" charset="0"/>
                <a:cs typeface="Courier New" pitchFamily="49" charset="0"/>
              </a:rPr>
              <a:t>;</a:t>
            </a:r>
          </a:p>
          <a:p>
            <a:endParaRPr lang="en-US" sz="2000" dirty="0">
              <a:latin typeface="Consolas" panose="020B0609020204030204" pitchFamily="49" charset="0"/>
              <a:cs typeface="Courier New" pitchFamily="49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 dirty="0">
                <a:latin typeface="Consolas" panose="020B0609020204030204" pitchFamily="49" charset="0"/>
                <a:cs typeface="Courier New" pitchFamily="49" charset="0"/>
              </a:rPr>
              <a:t>interface</a:t>
            </a:r>
            <a:r>
              <a:rPr lang="en-US" sz="2000" dirty="0">
                <a:latin typeface="Consolas" panose="020B0609020204030204" pitchFamily="49" charset="0"/>
                <a:cs typeface="Courier New" pitchFamily="49" charset="0"/>
              </a:rPr>
              <a:t> RFile2R1W</a:t>
            </a:r>
            <a:r>
              <a:rPr lang="en-US" sz="2000" b="0" dirty="0">
                <a:latin typeface="Consolas" panose="020B0609020204030204" pitchFamily="49" charset="0"/>
                <a:cs typeface="Courier New" pitchFamily="49" charset="0"/>
              </a:rPr>
              <a:t>;</a:t>
            </a:r>
            <a:endParaRPr lang="en-US" sz="2000" b="0" dirty="0">
              <a:latin typeface="Consolas" panose="020B0609020204030204" pitchFamily="49" charset="0"/>
              <a:cs typeface="Times New Roman" pitchFamily="-96" charset="0"/>
            </a:endParaRPr>
          </a:p>
          <a:p>
            <a:r>
              <a:rPr lang="en-US" sz="2000" b="1" dirty="0">
                <a:latin typeface="Consolas" panose="020B0609020204030204" pitchFamily="49" charset="0"/>
                <a:cs typeface="Courier New" pitchFamily="49" charset="0"/>
              </a:rPr>
              <a:t>  method </a:t>
            </a:r>
            <a:r>
              <a:rPr lang="en-US" sz="2000" dirty="0">
                <a:latin typeface="Consolas" panose="020B0609020204030204" pitchFamily="49" charset="0"/>
                <a:cs typeface="Courier New" pitchFamily="49" charset="0"/>
              </a:rPr>
              <a:t>Word </a:t>
            </a:r>
            <a:r>
              <a:rPr lang="en-US" sz="2000" b="0" dirty="0">
                <a:latin typeface="Consolas" panose="020B0609020204030204" pitchFamily="49" charset="0"/>
                <a:cs typeface="Courier New" pitchFamily="49" charset="0"/>
              </a:rPr>
              <a:t>rd1(</a:t>
            </a:r>
            <a:r>
              <a:rPr lang="en-US" sz="2000" dirty="0" err="1">
                <a:latin typeface="Consolas" panose="020B0609020204030204" pitchFamily="49" charset="0"/>
                <a:cs typeface="Courier New" pitchFamily="49" charset="0"/>
              </a:rPr>
              <a:t>RIndx</a:t>
            </a:r>
            <a:r>
              <a:rPr lang="en-US" sz="2000" dirty="0">
                <a:latin typeface="Consolas" panose="020B0609020204030204" pitchFamily="49" charset="0"/>
                <a:cs typeface="Courier New" pitchFamily="49" charset="0"/>
              </a:rPr>
              <a:t> index) </a:t>
            </a:r>
            <a:r>
              <a:rPr lang="en-US" sz="2000" b="0" dirty="0">
                <a:latin typeface="Consolas" panose="020B0609020204030204" pitchFamily="49" charset="0"/>
                <a:cs typeface="Courier New" pitchFamily="49" charset="0"/>
              </a:rPr>
              <a:t>;</a:t>
            </a:r>
          </a:p>
          <a:p>
            <a:r>
              <a:rPr lang="en-US" sz="2000" b="1" dirty="0">
                <a:latin typeface="Consolas" panose="020B0609020204030204" pitchFamily="49" charset="0"/>
                <a:cs typeface="Courier New" pitchFamily="49" charset="0"/>
              </a:rPr>
              <a:t>  method </a:t>
            </a:r>
            <a:r>
              <a:rPr lang="en-US" sz="2000" dirty="0">
                <a:latin typeface="Consolas" panose="020B0609020204030204" pitchFamily="49" charset="0"/>
                <a:cs typeface="Courier New" pitchFamily="49" charset="0"/>
              </a:rPr>
              <a:t>Word rd2(</a:t>
            </a:r>
            <a:r>
              <a:rPr lang="en-US" sz="2000" dirty="0" err="1">
                <a:latin typeface="Consolas" panose="020B0609020204030204" pitchFamily="49" charset="0"/>
                <a:cs typeface="Courier New" pitchFamily="49" charset="0"/>
              </a:rPr>
              <a:t>RIndx</a:t>
            </a:r>
            <a:r>
              <a:rPr lang="en-US" sz="2000" dirty="0">
                <a:latin typeface="Consolas" panose="020B0609020204030204" pitchFamily="49" charset="0"/>
                <a:cs typeface="Courier New" pitchFamily="49" charset="0"/>
              </a:rPr>
              <a:t> index) ;</a:t>
            </a:r>
            <a:endParaRPr lang="en-US" sz="2000" b="0" dirty="0">
              <a:latin typeface="Consolas" panose="020B0609020204030204" pitchFamily="49" charset="0"/>
              <a:cs typeface="Courier New" pitchFamily="49" charset="0"/>
            </a:endParaRPr>
          </a:p>
          <a:p>
            <a:r>
              <a:rPr lang="en-US" sz="2000" b="1" dirty="0">
                <a:latin typeface="Consolas" panose="020B0609020204030204" pitchFamily="49" charset="0"/>
                <a:cs typeface="Courier New" pitchFamily="49" charset="0"/>
              </a:rPr>
              <a:t>  method Action </a:t>
            </a:r>
            <a:r>
              <a:rPr lang="en-US" sz="2000" dirty="0" err="1">
                <a:latin typeface="Consolas" panose="020B0609020204030204" pitchFamily="49" charset="0"/>
                <a:cs typeface="Courier New" pitchFamily="49" charset="0"/>
              </a:rPr>
              <a:t>wr</a:t>
            </a:r>
            <a:r>
              <a:rPr lang="en-US" sz="2000" dirty="0">
                <a:latin typeface="Consolas" panose="020B0609020204030204" pitchFamily="49" charset="0"/>
                <a:cs typeface="Courier New" pitchFamily="49" charset="0"/>
              </a:rPr>
              <a:t> (</a:t>
            </a:r>
            <a:r>
              <a:rPr lang="en-US" sz="2000" dirty="0" err="1">
                <a:latin typeface="Consolas" panose="020B0609020204030204" pitchFamily="49" charset="0"/>
                <a:cs typeface="Courier New" pitchFamily="49" charset="0"/>
              </a:rPr>
              <a:t>RIndx</a:t>
            </a:r>
            <a:r>
              <a:rPr lang="en-US" sz="2000" dirty="0">
                <a:latin typeface="Consolas" panose="020B0609020204030204" pitchFamily="49" charset="0"/>
                <a:cs typeface="Courier New" pitchFamily="49" charset="0"/>
              </a:rPr>
              <a:t> index, Word data);</a:t>
            </a:r>
            <a:endParaRPr lang="en-US" sz="2000" b="0" dirty="0">
              <a:latin typeface="Consolas" panose="020B0609020204030204" pitchFamily="49" charset="0"/>
              <a:cs typeface="Courier New" pitchFamily="49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 dirty="0" err="1">
                <a:latin typeface="Consolas" panose="020B0609020204030204" pitchFamily="49" charset="0"/>
                <a:cs typeface="Courier New" pitchFamily="49" charset="0"/>
              </a:rPr>
              <a:t>endinterface</a:t>
            </a:r>
            <a:endParaRPr lang="en-US" sz="2000" b="1" dirty="0">
              <a:latin typeface="Consolas" panose="020B0609020204030204" pitchFamily="49" charset="0"/>
              <a:cs typeface="Courier New" pitchFamily="49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653483" y="1760792"/>
            <a:ext cx="272851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+mn-lt"/>
              </a:rPr>
              <a:t>Registers can be read or written any time, so the guards are always true (not shown)</a:t>
            </a:r>
            <a:endParaRPr lang="en-US" sz="2000" i="1" dirty="0">
              <a:latin typeface="+mn-lt"/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1118083" y="1719823"/>
            <a:ext cx="3904727" cy="1800225"/>
            <a:chOff x="432252" y="1805837"/>
            <a:chExt cx="3904727" cy="1800225"/>
          </a:xfrm>
        </p:grpSpPr>
        <p:sp>
          <p:nvSpPr>
            <p:cNvPr id="7" name="Rectangle 8"/>
            <p:cNvSpPr>
              <a:spLocks noChangeArrowheads="1"/>
            </p:cNvSpPr>
            <p:nvPr/>
          </p:nvSpPr>
          <p:spPr bwMode="auto">
            <a:xfrm>
              <a:off x="1742079" y="1805837"/>
              <a:ext cx="1403709" cy="1800225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buNone/>
              </a:pPr>
              <a:endParaRPr lang="en-US">
                <a:latin typeface="+mn-lt"/>
              </a:endParaRPr>
            </a:p>
          </p:txBody>
        </p:sp>
        <p:grpSp>
          <p:nvGrpSpPr>
            <p:cNvPr id="8" name="Group 7"/>
            <p:cNvGrpSpPr/>
            <p:nvPr/>
          </p:nvGrpSpPr>
          <p:grpSpPr>
            <a:xfrm>
              <a:off x="1729030" y="1910513"/>
              <a:ext cx="345773" cy="633413"/>
              <a:chOff x="4570394" y="1604169"/>
              <a:chExt cx="345773" cy="633413"/>
            </a:xfrm>
          </p:grpSpPr>
          <p:sp>
            <p:nvSpPr>
              <p:cNvPr id="19" name="Rectangle 9"/>
              <p:cNvSpPr>
                <a:spLocks noChangeArrowheads="1"/>
              </p:cNvSpPr>
              <p:nvPr/>
            </p:nvSpPr>
            <p:spPr bwMode="auto">
              <a:xfrm>
                <a:off x="4584642" y="1604169"/>
                <a:ext cx="331525" cy="633413"/>
              </a:xfrm>
              <a:prstGeom prst="rect">
                <a:avLst/>
              </a:prstGeom>
              <a:solidFill>
                <a:schemeClr val="accent5">
                  <a:lumMod val="75000"/>
                </a:schemeClr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None/>
                </a:pPr>
                <a:endParaRPr lang="en-US">
                  <a:latin typeface="+mn-lt"/>
                </a:endParaRPr>
              </a:p>
            </p:txBody>
          </p:sp>
          <p:sp>
            <p:nvSpPr>
              <p:cNvPr id="20" name="Text Box 29"/>
              <p:cNvSpPr txBox="1">
                <a:spLocks noChangeArrowheads="1"/>
              </p:cNvSpPr>
              <p:nvPr/>
            </p:nvSpPr>
            <p:spPr bwMode="auto">
              <a:xfrm rot="16200000">
                <a:off x="4480466" y="1755082"/>
                <a:ext cx="487634" cy="3077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99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None/>
                </a:pPr>
                <a:r>
                  <a:rPr lang="en-US" sz="1400" dirty="0">
                    <a:latin typeface="+mn-lt"/>
                    <a:cs typeface="Arial" charset="0"/>
                  </a:rPr>
                  <a:t>rd1</a:t>
                </a:r>
              </a:p>
            </p:txBody>
          </p:sp>
        </p:grpSp>
        <p:sp>
          <p:nvSpPr>
            <p:cNvPr id="9" name="Text Box 32"/>
            <p:cNvSpPr txBox="1">
              <a:spLocks noChangeArrowheads="1"/>
            </p:cNvSpPr>
            <p:nvPr/>
          </p:nvSpPr>
          <p:spPr bwMode="auto">
            <a:xfrm>
              <a:off x="2274894" y="2410945"/>
              <a:ext cx="383439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None/>
              </a:pPr>
              <a:r>
                <a:rPr lang="en-US" dirty="0" err="1">
                  <a:latin typeface="+mn-lt"/>
                  <a:cs typeface="Arial" charset="0"/>
                </a:rPr>
                <a:t>rf</a:t>
              </a:r>
              <a:endParaRPr lang="en-US" dirty="0">
                <a:latin typeface="+mn-lt"/>
                <a:cs typeface="Arial" charset="0"/>
              </a:endParaRPr>
            </a:p>
          </p:txBody>
        </p:sp>
        <p:grpSp>
          <p:nvGrpSpPr>
            <p:cNvPr id="10" name="Group 9"/>
            <p:cNvGrpSpPr/>
            <p:nvPr/>
          </p:nvGrpSpPr>
          <p:grpSpPr>
            <a:xfrm>
              <a:off x="1729033" y="2813709"/>
              <a:ext cx="345771" cy="633413"/>
              <a:chOff x="4570396" y="1604169"/>
              <a:chExt cx="345771" cy="633413"/>
            </a:xfrm>
          </p:grpSpPr>
          <p:sp>
            <p:nvSpPr>
              <p:cNvPr id="17" name="Rectangle 9"/>
              <p:cNvSpPr>
                <a:spLocks noChangeArrowheads="1"/>
              </p:cNvSpPr>
              <p:nvPr/>
            </p:nvSpPr>
            <p:spPr bwMode="auto">
              <a:xfrm>
                <a:off x="4584642" y="1604169"/>
                <a:ext cx="331525" cy="633413"/>
              </a:xfrm>
              <a:prstGeom prst="rect">
                <a:avLst/>
              </a:prstGeom>
              <a:solidFill>
                <a:schemeClr val="accent5">
                  <a:lumMod val="75000"/>
                </a:schemeClr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None/>
                </a:pPr>
                <a:endParaRPr lang="en-US">
                  <a:latin typeface="+mn-lt"/>
                </a:endParaRPr>
              </a:p>
            </p:txBody>
          </p:sp>
          <p:sp>
            <p:nvSpPr>
              <p:cNvPr id="18" name="Text Box 29"/>
              <p:cNvSpPr txBox="1">
                <a:spLocks noChangeArrowheads="1"/>
              </p:cNvSpPr>
              <p:nvPr/>
            </p:nvSpPr>
            <p:spPr bwMode="auto">
              <a:xfrm rot="16200000">
                <a:off x="4480468" y="1720576"/>
                <a:ext cx="487634" cy="3077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99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None/>
                </a:pPr>
                <a:r>
                  <a:rPr lang="en-US" sz="1400" dirty="0">
                    <a:latin typeface="+mn-lt"/>
                    <a:cs typeface="Arial" charset="0"/>
                  </a:rPr>
                  <a:t>rd2</a:t>
                </a:r>
              </a:p>
            </p:txBody>
          </p:sp>
        </p:grpSp>
        <p:grpSp>
          <p:nvGrpSpPr>
            <p:cNvPr id="12" name="Group 11"/>
            <p:cNvGrpSpPr/>
            <p:nvPr/>
          </p:nvGrpSpPr>
          <p:grpSpPr>
            <a:xfrm>
              <a:off x="2786072" y="2309481"/>
              <a:ext cx="345770" cy="633413"/>
              <a:chOff x="4570397" y="1604169"/>
              <a:chExt cx="345770" cy="633413"/>
            </a:xfrm>
          </p:grpSpPr>
          <p:sp>
            <p:nvSpPr>
              <p:cNvPr id="13" name="Rectangle 9"/>
              <p:cNvSpPr>
                <a:spLocks noChangeArrowheads="1"/>
              </p:cNvSpPr>
              <p:nvPr/>
            </p:nvSpPr>
            <p:spPr bwMode="auto">
              <a:xfrm>
                <a:off x="4584642" y="1604169"/>
                <a:ext cx="331525" cy="633413"/>
              </a:xfrm>
              <a:prstGeom prst="rect">
                <a:avLst/>
              </a:prstGeom>
              <a:solidFill>
                <a:schemeClr val="accent5">
                  <a:lumMod val="75000"/>
                </a:schemeClr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None/>
                </a:pPr>
                <a:endParaRPr lang="en-US">
                  <a:latin typeface="+mn-lt"/>
                </a:endParaRPr>
              </a:p>
            </p:txBody>
          </p:sp>
          <p:sp>
            <p:nvSpPr>
              <p:cNvPr id="14" name="Text Box 29"/>
              <p:cNvSpPr txBox="1">
                <a:spLocks noChangeArrowheads="1"/>
              </p:cNvSpPr>
              <p:nvPr/>
            </p:nvSpPr>
            <p:spPr bwMode="auto">
              <a:xfrm rot="16200000">
                <a:off x="4519742" y="1755082"/>
                <a:ext cx="409087" cy="3077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99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None/>
                </a:pPr>
                <a:r>
                  <a:rPr lang="en-US" sz="1400" dirty="0" err="1">
                    <a:latin typeface="+mn-lt"/>
                    <a:cs typeface="Arial" charset="0"/>
                  </a:rPr>
                  <a:t>wr</a:t>
                </a:r>
                <a:endParaRPr lang="en-US" sz="1400" dirty="0">
                  <a:latin typeface="+mn-lt"/>
                  <a:cs typeface="Arial" charset="0"/>
                </a:endParaRPr>
              </a:p>
            </p:txBody>
          </p:sp>
        </p:grpSp>
        <p:cxnSp>
          <p:nvCxnSpPr>
            <p:cNvPr id="52" name="Straight Arrow Connector 51"/>
            <p:cNvCxnSpPr/>
            <p:nvPr/>
          </p:nvCxnSpPr>
          <p:spPr bwMode="auto">
            <a:xfrm flipH="1">
              <a:off x="3125229" y="2595771"/>
              <a:ext cx="508079" cy="1"/>
            </a:xfrm>
            <a:prstGeom prst="straightConnector1">
              <a:avLst/>
            </a:prstGeom>
            <a:noFill/>
            <a:ln w="28575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55" name="Straight Arrow Connector 54"/>
            <p:cNvCxnSpPr/>
            <p:nvPr/>
          </p:nvCxnSpPr>
          <p:spPr bwMode="auto">
            <a:xfrm flipH="1">
              <a:off x="3130237" y="2785681"/>
              <a:ext cx="484852" cy="3782"/>
            </a:xfrm>
            <a:prstGeom prst="straightConnector1">
              <a:avLst/>
            </a:prstGeom>
            <a:no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58" name="Text Box 5"/>
            <p:cNvSpPr txBox="1">
              <a:spLocks noChangeArrowheads="1"/>
            </p:cNvSpPr>
            <p:nvPr/>
          </p:nvSpPr>
          <p:spPr bwMode="auto">
            <a:xfrm>
              <a:off x="3594468" y="2567376"/>
              <a:ext cx="436338" cy="3385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None/>
              </a:pPr>
              <a:r>
                <a:rPr lang="en-US" sz="1600" i="1" dirty="0" err="1">
                  <a:solidFill>
                    <a:srgbClr val="FF0000"/>
                  </a:solidFill>
                  <a:latin typeface="+mn-lt"/>
                  <a:cs typeface="Arial" charset="0"/>
                </a:rPr>
                <a:t>en</a:t>
              </a:r>
              <a:endParaRPr lang="en-US" sz="1600" i="1" dirty="0">
                <a:solidFill>
                  <a:srgbClr val="FF0000"/>
                </a:solidFill>
                <a:latin typeface="+mn-lt"/>
                <a:cs typeface="Arial" charset="0"/>
              </a:endParaRPr>
            </a:p>
          </p:txBody>
        </p:sp>
        <p:sp>
          <p:nvSpPr>
            <p:cNvPr id="32" name="Text Box 5"/>
            <p:cNvSpPr txBox="1">
              <a:spLocks noChangeArrowheads="1"/>
            </p:cNvSpPr>
            <p:nvPr/>
          </p:nvSpPr>
          <p:spPr bwMode="auto">
            <a:xfrm>
              <a:off x="3594468" y="2405128"/>
              <a:ext cx="639920" cy="3385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None/>
              </a:pPr>
              <a:r>
                <a:rPr lang="en-US" sz="1600" i="1" dirty="0">
                  <a:latin typeface="+mn-lt"/>
                  <a:cs typeface="Arial" charset="0"/>
                </a:rPr>
                <a:t>data</a:t>
              </a:r>
            </a:p>
          </p:txBody>
        </p:sp>
        <p:cxnSp>
          <p:nvCxnSpPr>
            <p:cNvPr id="34" name="Straight Arrow Connector 33"/>
            <p:cNvCxnSpPr/>
            <p:nvPr/>
          </p:nvCxnSpPr>
          <p:spPr bwMode="auto">
            <a:xfrm flipH="1">
              <a:off x="3137039" y="2403189"/>
              <a:ext cx="508079" cy="1"/>
            </a:xfrm>
            <a:prstGeom prst="straightConnector1">
              <a:avLst/>
            </a:prstGeom>
            <a:noFill/>
            <a:ln w="28575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35" name="Text Box 5"/>
            <p:cNvSpPr txBox="1">
              <a:spLocks noChangeArrowheads="1"/>
            </p:cNvSpPr>
            <p:nvPr/>
          </p:nvSpPr>
          <p:spPr bwMode="auto">
            <a:xfrm>
              <a:off x="3594468" y="2224910"/>
              <a:ext cx="742511" cy="3385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None/>
              </a:pPr>
              <a:r>
                <a:rPr lang="en-US" sz="1600" i="1" dirty="0">
                  <a:latin typeface="+mn-lt"/>
                  <a:cs typeface="Arial" charset="0"/>
                </a:rPr>
                <a:t>index</a:t>
              </a:r>
            </a:p>
          </p:txBody>
        </p:sp>
        <p:grpSp>
          <p:nvGrpSpPr>
            <p:cNvPr id="23" name="Group 22"/>
            <p:cNvGrpSpPr/>
            <p:nvPr/>
          </p:nvGrpSpPr>
          <p:grpSpPr>
            <a:xfrm>
              <a:off x="453765" y="1932830"/>
              <a:ext cx="1296189" cy="540671"/>
              <a:chOff x="453765" y="1932830"/>
              <a:chExt cx="1296189" cy="540671"/>
            </a:xfrm>
          </p:grpSpPr>
          <p:cxnSp>
            <p:nvCxnSpPr>
              <p:cNvPr id="21" name="Straight Arrow Connector 20"/>
              <p:cNvCxnSpPr/>
              <p:nvPr/>
            </p:nvCxnSpPr>
            <p:spPr bwMode="auto">
              <a:xfrm>
                <a:off x="1241875" y="2134947"/>
                <a:ext cx="508079" cy="1"/>
              </a:xfrm>
              <a:prstGeom prst="straightConnector1">
                <a:avLst/>
              </a:prstGeom>
              <a:noFill/>
              <a:ln w="28575" cap="flat" cmpd="sng" algn="ctr">
                <a:solidFill>
                  <a:srgbClr val="002060"/>
                </a:solidFill>
                <a:prstDash val="solid"/>
                <a:round/>
                <a:headEnd type="none" w="med" len="med"/>
                <a:tailEnd type="triangle"/>
              </a:ln>
              <a:effectLst/>
            </p:spPr>
          </p:cxnSp>
          <p:sp>
            <p:nvSpPr>
              <p:cNvPr id="31" name="Text Box 5"/>
              <p:cNvSpPr txBox="1">
                <a:spLocks noChangeArrowheads="1"/>
              </p:cNvSpPr>
              <p:nvPr/>
            </p:nvSpPr>
            <p:spPr bwMode="auto">
              <a:xfrm>
                <a:off x="544107" y="2134947"/>
                <a:ext cx="639920" cy="3385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99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None/>
                </a:pPr>
                <a:r>
                  <a:rPr lang="en-US" sz="1600" i="1" dirty="0">
                    <a:latin typeface="+mn-lt"/>
                    <a:cs typeface="Arial" charset="0"/>
                  </a:rPr>
                  <a:t>data</a:t>
                </a:r>
              </a:p>
            </p:txBody>
          </p:sp>
          <p:cxnSp>
            <p:nvCxnSpPr>
              <p:cNvPr id="33" name="Straight Arrow Connector 32"/>
              <p:cNvCxnSpPr/>
              <p:nvPr/>
            </p:nvCxnSpPr>
            <p:spPr bwMode="auto">
              <a:xfrm flipH="1">
                <a:off x="1241875" y="2325474"/>
                <a:ext cx="508079" cy="1"/>
              </a:xfrm>
              <a:prstGeom prst="straightConnector1">
                <a:avLst/>
              </a:prstGeom>
              <a:noFill/>
              <a:ln w="28575" cap="flat" cmpd="sng" algn="ctr">
                <a:solidFill>
                  <a:srgbClr val="002060"/>
                </a:solidFill>
                <a:prstDash val="solid"/>
                <a:round/>
                <a:headEnd type="none" w="med" len="med"/>
                <a:tailEnd type="triangle"/>
              </a:ln>
              <a:effectLst/>
            </p:spPr>
          </p:cxnSp>
          <p:sp>
            <p:nvSpPr>
              <p:cNvPr id="36" name="Text Box 5"/>
              <p:cNvSpPr txBox="1">
                <a:spLocks noChangeArrowheads="1"/>
              </p:cNvSpPr>
              <p:nvPr/>
            </p:nvSpPr>
            <p:spPr bwMode="auto">
              <a:xfrm>
                <a:off x="453765" y="1932830"/>
                <a:ext cx="742511" cy="3385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99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None/>
                </a:pPr>
                <a:r>
                  <a:rPr lang="en-US" sz="1600" i="1" dirty="0">
                    <a:latin typeface="+mn-lt"/>
                    <a:cs typeface="Arial" charset="0"/>
                  </a:rPr>
                  <a:t>index</a:t>
                </a:r>
              </a:p>
            </p:txBody>
          </p:sp>
        </p:grpSp>
        <p:grpSp>
          <p:nvGrpSpPr>
            <p:cNvPr id="38" name="Group 37"/>
            <p:cNvGrpSpPr/>
            <p:nvPr/>
          </p:nvGrpSpPr>
          <p:grpSpPr>
            <a:xfrm>
              <a:off x="432252" y="2830519"/>
              <a:ext cx="1296189" cy="540671"/>
              <a:chOff x="453765" y="1932830"/>
              <a:chExt cx="1296189" cy="540671"/>
            </a:xfrm>
          </p:grpSpPr>
          <p:cxnSp>
            <p:nvCxnSpPr>
              <p:cNvPr id="39" name="Straight Arrow Connector 38"/>
              <p:cNvCxnSpPr/>
              <p:nvPr/>
            </p:nvCxnSpPr>
            <p:spPr bwMode="auto">
              <a:xfrm>
                <a:off x="1241875" y="2134947"/>
                <a:ext cx="508079" cy="1"/>
              </a:xfrm>
              <a:prstGeom prst="straightConnector1">
                <a:avLst/>
              </a:prstGeom>
              <a:noFill/>
              <a:ln w="28575" cap="flat" cmpd="sng" algn="ctr">
                <a:solidFill>
                  <a:srgbClr val="002060"/>
                </a:solidFill>
                <a:prstDash val="solid"/>
                <a:round/>
                <a:headEnd type="none" w="med" len="med"/>
                <a:tailEnd type="triangle"/>
              </a:ln>
              <a:effectLst/>
            </p:spPr>
          </p:cxnSp>
          <p:sp>
            <p:nvSpPr>
              <p:cNvPr id="40" name="Text Box 5"/>
              <p:cNvSpPr txBox="1">
                <a:spLocks noChangeArrowheads="1"/>
              </p:cNvSpPr>
              <p:nvPr/>
            </p:nvSpPr>
            <p:spPr bwMode="auto">
              <a:xfrm>
                <a:off x="544107" y="2134947"/>
                <a:ext cx="639920" cy="3385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99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None/>
                </a:pPr>
                <a:r>
                  <a:rPr lang="en-US" sz="1600" i="1" dirty="0">
                    <a:latin typeface="+mn-lt"/>
                    <a:cs typeface="Arial" charset="0"/>
                  </a:rPr>
                  <a:t>data</a:t>
                </a:r>
              </a:p>
            </p:txBody>
          </p:sp>
          <p:cxnSp>
            <p:nvCxnSpPr>
              <p:cNvPr id="41" name="Straight Arrow Connector 40"/>
              <p:cNvCxnSpPr/>
              <p:nvPr/>
            </p:nvCxnSpPr>
            <p:spPr bwMode="auto">
              <a:xfrm flipH="1">
                <a:off x="1241875" y="2325474"/>
                <a:ext cx="508079" cy="1"/>
              </a:xfrm>
              <a:prstGeom prst="straightConnector1">
                <a:avLst/>
              </a:prstGeom>
              <a:noFill/>
              <a:ln w="28575" cap="flat" cmpd="sng" algn="ctr">
                <a:solidFill>
                  <a:srgbClr val="002060"/>
                </a:solidFill>
                <a:prstDash val="solid"/>
                <a:round/>
                <a:headEnd type="none" w="med" len="med"/>
                <a:tailEnd type="triangle"/>
              </a:ln>
              <a:effectLst/>
            </p:spPr>
          </p:cxnSp>
          <p:sp>
            <p:nvSpPr>
              <p:cNvPr id="42" name="Text Box 5"/>
              <p:cNvSpPr txBox="1">
                <a:spLocks noChangeArrowheads="1"/>
              </p:cNvSpPr>
              <p:nvPr/>
            </p:nvSpPr>
            <p:spPr bwMode="auto">
              <a:xfrm>
                <a:off x="453765" y="1932830"/>
                <a:ext cx="742511" cy="3385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99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None/>
                </a:pPr>
                <a:r>
                  <a:rPr lang="en-US" sz="1600" i="1" dirty="0">
                    <a:latin typeface="+mn-lt"/>
                    <a:cs typeface="Arial" charset="0"/>
                  </a:rPr>
                  <a:t>index</a:t>
                </a:r>
              </a:p>
            </p:txBody>
          </p:sp>
        </p:grpSp>
      </p:grp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88E112-4410-C8E9-51E3-A8417F82DD9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L02-</a:t>
            </a:r>
            <a:fld id="{7D3E83D8-6A0E-4416-8509-48224F3DAD15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362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825" y="325938"/>
            <a:ext cx="8512175" cy="1097624"/>
          </a:xfrm>
        </p:spPr>
        <p:txBody>
          <a:bodyPr anchor="b"/>
          <a:lstStyle/>
          <a:p>
            <a:r>
              <a:rPr lang="en-US" sz="4400" dirty="0"/>
              <a:t>Register File</a:t>
            </a:r>
            <a:r>
              <a:rPr lang="en-US" dirty="0"/>
              <a:t> - usage</a:t>
            </a:r>
            <a:br>
              <a:rPr lang="en-US" dirty="0"/>
            </a:br>
            <a:r>
              <a:rPr lang="en-US" sz="2400" dirty="0"/>
              <a:t>Reads are combinational</a:t>
            </a:r>
            <a:endParaRPr lang="en-US" dirty="0"/>
          </a:p>
        </p:txBody>
      </p:sp>
      <p:sp>
        <p:nvSpPr>
          <p:cNvPr id="51" name="Text Box 3"/>
          <p:cNvSpPr txBox="1">
            <a:spLocks noChangeArrowheads="1"/>
          </p:cNvSpPr>
          <p:nvPr/>
        </p:nvSpPr>
        <p:spPr bwMode="auto">
          <a:xfrm>
            <a:off x="283467" y="3279697"/>
            <a:ext cx="8485742" cy="1938992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 lIns="91440" tIns="45720" rIns="91440" bIns="45720" anchor="t">
            <a:spAutoFit/>
          </a:bodyPr>
          <a:lstStyle/>
          <a:p>
            <a:r>
              <a:rPr lang="en-US" b="1" dirty="0">
                <a:latin typeface="Consolas"/>
                <a:ea typeface="Verdana"/>
                <a:cs typeface="Courier New"/>
              </a:rPr>
              <a:t>// rf was declared as a register file</a:t>
            </a:r>
            <a:endParaRPr lang="en-US" dirty="0">
              <a:latin typeface="Verdana"/>
              <a:ea typeface="Verdana"/>
              <a:cs typeface="Courier New"/>
            </a:endParaRPr>
          </a:p>
          <a:p>
            <a:r>
              <a:rPr lang="en-US" b="1" dirty="0">
                <a:latin typeface="Consolas"/>
                <a:cs typeface="Courier New"/>
              </a:rPr>
              <a:t>rule </a:t>
            </a:r>
            <a:r>
              <a:rPr lang="en-US" err="1">
                <a:latin typeface="Consolas"/>
                <a:cs typeface="Courier New"/>
              </a:rPr>
              <a:t>example_use_rf</a:t>
            </a:r>
            <a:r>
              <a:rPr lang="en-US" dirty="0">
                <a:latin typeface="Consolas"/>
                <a:cs typeface="Courier New"/>
              </a:rPr>
              <a:t>;</a:t>
            </a:r>
            <a:endParaRPr lang="en-US" sz="2000" b="0" dirty="0">
              <a:latin typeface="Consolas"/>
              <a:cs typeface="Courier New"/>
            </a:endParaRPr>
          </a:p>
          <a:p>
            <a:r>
              <a:rPr lang="en-US" dirty="0">
                <a:latin typeface="Consolas"/>
                <a:cs typeface="Courier New"/>
              </a:rPr>
              <a:t>  Bit#(32) v1 = rf.rd1(0x1); // read value in register 1</a:t>
            </a:r>
            <a:endParaRPr lang="en-US" dirty="0">
              <a:solidFill>
                <a:srgbClr val="000000"/>
              </a:solidFill>
              <a:latin typeface="Consolas"/>
              <a:ea typeface="Verdana"/>
              <a:cs typeface="Courier New"/>
            </a:endParaRPr>
          </a:p>
          <a:p>
            <a:r>
              <a:rPr lang="en-US" dirty="0">
                <a:latin typeface="Consolas"/>
                <a:cs typeface="Courier New"/>
              </a:rPr>
              <a:t> </a:t>
            </a:r>
            <a:r>
              <a:rPr lang="en-US" dirty="0">
                <a:latin typeface="Consolas"/>
                <a:ea typeface="Verdana"/>
                <a:cs typeface="Courier New"/>
              </a:rPr>
              <a:t> Bit#(32) v2 = rf.rd2(0x10); // read value in register 16</a:t>
            </a:r>
            <a:endParaRPr lang="en-US" dirty="0">
              <a:solidFill>
                <a:srgbClr val="000000"/>
              </a:solidFill>
              <a:latin typeface="Consolas"/>
              <a:ea typeface="Verdana"/>
              <a:cs typeface="Courier New"/>
            </a:endParaRPr>
          </a:p>
          <a:p>
            <a:r>
              <a:rPr lang="en-US" dirty="0">
                <a:latin typeface="Consolas"/>
                <a:cs typeface="Courier New"/>
              </a:rPr>
              <a:t>  </a:t>
            </a:r>
            <a:r>
              <a:rPr lang="en-US" dirty="0" err="1">
                <a:latin typeface="Consolas"/>
                <a:cs typeface="Courier New"/>
              </a:rPr>
              <a:t>rf.wr</a:t>
            </a:r>
            <a:r>
              <a:rPr lang="en-US" dirty="0">
                <a:latin typeface="Consolas"/>
                <a:cs typeface="Courier New"/>
              </a:rPr>
              <a:t>(0x11, v1+v2); // write the sum in register 17</a:t>
            </a:r>
          </a:p>
          <a:p>
            <a:r>
              <a:rPr lang="en-US" b="1" dirty="0" err="1">
                <a:latin typeface="Consolas"/>
                <a:cs typeface="Courier New"/>
              </a:rPr>
              <a:t>endrule</a:t>
            </a:r>
          </a:p>
        </p:txBody>
      </p:sp>
      <p:grpSp>
        <p:nvGrpSpPr>
          <p:cNvPr id="24" name="Group 23"/>
          <p:cNvGrpSpPr/>
          <p:nvPr/>
        </p:nvGrpSpPr>
        <p:grpSpPr>
          <a:xfrm>
            <a:off x="1136444" y="1416859"/>
            <a:ext cx="3904727" cy="1800225"/>
            <a:chOff x="432252" y="1805837"/>
            <a:chExt cx="3904727" cy="1800225"/>
          </a:xfrm>
        </p:grpSpPr>
        <p:sp>
          <p:nvSpPr>
            <p:cNvPr id="7" name="Rectangle 8"/>
            <p:cNvSpPr>
              <a:spLocks noChangeArrowheads="1"/>
            </p:cNvSpPr>
            <p:nvPr/>
          </p:nvSpPr>
          <p:spPr bwMode="auto">
            <a:xfrm>
              <a:off x="1742079" y="1805837"/>
              <a:ext cx="1403709" cy="1800225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buNone/>
              </a:pPr>
              <a:endParaRPr lang="en-US">
                <a:latin typeface="+mn-lt"/>
              </a:endParaRPr>
            </a:p>
          </p:txBody>
        </p:sp>
        <p:grpSp>
          <p:nvGrpSpPr>
            <p:cNvPr id="8" name="Group 7"/>
            <p:cNvGrpSpPr/>
            <p:nvPr/>
          </p:nvGrpSpPr>
          <p:grpSpPr>
            <a:xfrm>
              <a:off x="1729030" y="1910513"/>
              <a:ext cx="345773" cy="633413"/>
              <a:chOff x="4570394" y="1604169"/>
              <a:chExt cx="345773" cy="633413"/>
            </a:xfrm>
          </p:grpSpPr>
          <p:sp>
            <p:nvSpPr>
              <p:cNvPr id="19" name="Rectangle 9"/>
              <p:cNvSpPr>
                <a:spLocks noChangeArrowheads="1"/>
              </p:cNvSpPr>
              <p:nvPr/>
            </p:nvSpPr>
            <p:spPr bwMode="auto">
              <a:xfrm>
                <a:off x="4584642" y="1604169"/>
                <a:ext cx="331525" cy="633413"/>
              </a:xfrm>
              <a:prstGeom prst="rect">
                <a:avLst/>
              </a:prstGeom>
              <a:solidFill>
                <a:schemeClr val="accent5">
                  <a:lumMod val="75000"/>
                </a:schemeClr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None/>
                </a:pPr>
                <a:endParaRPr lang="en-US">
                  <a:latin typeface="+mn-lt"/>
                </a:endParaRPr>
              </a:p>
            </p:txBody>
          </p:sp>
          <p:sp>
            <p:nvSpPr>
              <p:cNvPr id="20" name="Text Box 29"/>
              <p:cNvSpPr txBox="1">
                <a:spLocks noChangeArrowheads="1"/>
              </p:cNvSpPr>
              <p:nvPr/>
            </p:nvSpPr>
            <p:spPr bwMode="auto">
              <a:xfrm rot="16200000">
                <a:off x="4480466" y="1755082"/>
                <a:ext cx="487634" cy="3077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99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None/>
                </a:pPr>
                <a:r>
                  <a:rPr lang="en-US" sz="1400" dirty="0">
                    <a:latin typeface="+mn-lt"/>
                    <a:cs typeface="Arial" charset="0"/>
                  </a:rPr>
                  <a:t>rd1</a:t>
                </a:r>
              </a:p>
            </p:txBody>
          </p:sp>
        </p:grpSp>
        <p:sp>
          <p:nvSpPr>
            <p:cNvPr id="9" name="Text Box 32"/>
            <p:cNvSpPr txBox="1">
              <a:spLocks noChangeArrowheads="1"/>
            </p:cNvSpPr>
            <p:nvPr/>
          </p:nvSpPr>
          <p:spPr bwMode="auto">
            <a:xfrm>
              <a:off x="2274894" y="2410945"/>
              <a:ext cx="383439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None/>
              </a:pPr>
              <a:r>
                <a:rPr lang="en-US" dirty="0" err="1">
                  <a:latin typeface="+mn-lt"/>
                  <a:cs typeface="Arial" charset="0"/>
                </a:rPr>
                <a:t>rf</a:t>
              </a:r>
              <a:endParaRPr lang="en-US" dirty="0">
                <a:latin typeface="+mn-lt"/>
                <a:cs typeface="Arial" charset="0"/>
              </a:endParaRPr>
            </a:p>
          </p:txBody>
        </p:sp>
        <p:grpSp>
          <p:nvGrpSpPr>
            <p:cNvPr id="10" name="Group 9"/>
            <p:cNvGrpSpPr/>
            <p:nvPr/>
          </p:nvGrpSpPr>
          <p:grpSpPr>
            <a:xfrm>
              <a:off x="1729033" y="2813709"/>
              <a:ext cx="345771" cy="633413"/>
              <a:chOff x="4570396" y="1604169"/>
              <a:chExt cx="345771" cy="633413"/>
            </a:xfrm>
          </p:grpSpPr>
          <p:sp>
            <p:nvSpPr>
              <p:cNvPr id="17" name="Rectangle 9"/>
              <p:cNvSpPr>
                <a:spLocks noChangeArrowheads="1"/>
              </p:cNvSpPr>
              <p:nvPr/>
            </p:nvSpPr>
            <p:spPr bwMode="auto">
              <a:xfrm>
                <a:off x="4584642" y="1604169"/>
                <a:ext cx="331525" cy="633413"/>
              </a:xfrm>
              <a:prstGeom prst="rect">
                <a:avLst/>
              </a:prstGeom>
              <a:solidFill>
                <a:schemeClr val="accent5">
                  <a:lumMod val="75000"/>
                </a:schemeClr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None/>
                </a:pPr>
                <a:endParaRPr lang="en-US">
                  <a:latin typeface="+mn-lt"/>
                </a:endParaRPr>
              </a:p>
            </p:txBody>
          </p:sp>
          <p:sp>
            <p:nvSpPr>
              <p:cNvPr id="18" name="Text Box 29"/>
              <p:cNvSpPr txBox="1">
                <a:spLocks noChangeArrowheads="1"/>
              </p:cNvSpPr>
              <p:nvPr/>
            </p:nvSpPr>
            <p:spPr bwMode="auto">
              <a:xfrm rot="16200000">
                <a:off x="4480468" y="1720576"/>
                <a:ext cx="487634" cy="3077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99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None/>
                </a:pPr>
                <a:r>
                  <a:rPr lang="en-US" sz="1400" dirty="0">
                    <a:latin typeface="+mn-lt"/>
                    <a:cs typeface="Arial" charset="0"/>
                  </a:rPr>
                  <a:t>rd2</a:t>
                </a:r>
              </a:p>
            </p:txBody>
          </p:sp>
        </p:grpSp>
        <p:grpSp>
          <p:nvGrpSpPr>
            <p:cNvPr id="12" name="Group 11"/>
            <p:cNvGrpSpPr/>
            <p:nvPr/>
          </p:nvGrpSpPr>
          <p:grpSpPr>
            <a:xfrm>
              <a:off x="2786072" y="2309481"/>
              <a:ext cx="345770" cy="633413"/>
              <a:chOff x="4570397" y="1604169"/>
              <a:chExt cx="345770" cy="633413"/>
            </a:xfrm>
          </p:grpSpPr>
          <p:sp>
            <p:nvSpPr>
              <p:cNvPr id="13" name="Rectangle 9"/>
              <p:cNvSpPr>
                <a:spLocks noChangeArrowheads="1"/>
              </p:cNvSpPr>
              <p:nvPr/>
            </p:nvSpPr>
            <p:spPr bwMode="auto">
              <a:xfrm>
                <a:off x="4584642" y="1604169"/>
                <a:ext cx="331525" cy="633413"/>
              </a:xfrm>
              <a:prstGeom prst="rect">
                <a:avLst/>
              </a:prstGeom>
              <a:solidFill>
                <a:schemeClr val="accent5">
                  <a:lumMod val="75000"/>
                </a:schemeClr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None/>
                </a:pPr>
                <a:endParaRPr lang="en-US">
                  <a:latin typeface="+mn-lt"/>
                </a:endParaRPr>
              </a:p>
            </p:txBody>
          </p:sp>
          <p:sp>
            <p:nvSpPr>
              <p:cNvPr id="14" name="Text Box 29"/>
              <p:cNvSpPr txBox="1">
                <a:spLocks noChangeArrowheads="1"/>
              </p:cNvSpPr>
              <p:nvPr/>
            </p:nvSpPr>
            <p:spPr bwMode="auto">
              <a:xfrm rot="16200000">
                <a:off x="4519742" y="1755082"/>
                <a:ext cx="409087" cy="3077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99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None/>
                </a:pPr>
                <a:r>
                  <a:rPr lang="en-US" sz="1400" dirty="0" err="1">
                    <a:latin typeface="+mn-lt"/>
                    <a:cs typeface="Arial" charset="0"/>
                  </a:rPr>
                  <a:t>wr</a:t>
                </a:r>
                <a:endParaRPr lang="en-US" sz="1400" dirty="0">
                  <a:latin typeface="+mn-lt"/>
                  <a:cs typeface="Arial" charset="0"/>
                </a:endParaRPr>
              </a:p>
            </p:txBody>
          </p:sp>
        </p:grpSp>
        <p:cxnSp>
          <p:nvCxnSpPr>
            <p:cNvPr id="52" name="Straight Arrow Connector 51"/>
            <p:cNvCxnSpPr/>
            <p:nvPr/>
          </p:nvCxnSpPr>
          <p:spPr bwMode="auto">
            <a:xfrm flipH="1">
              <a:off x="3125229" y="2595771"/>
              <a:ext cx="508079" cy="1"/>
            </a:xfrm>
            <a:prstGeom prst="straightConnector1">
              <a:avLst/>
            </a:prstGeom>
            <a:noFill/>
            <a:ln w="28575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55" name="Straight Arrow Connector 54"/>
            <p:cNvCxnSpPr/>
            <p:nvPr/>
          </p:nvCxnSpPr>
          <p:spPr bwMode="auto">
            <a:xfrm flipH="1">
              <a:off x="3130237" y="2785681"/>
              <a:ext cx="484852" cy="3782"/>
            </a:xfrm>
            <a:prstGeom prst="straightConnector1">
              <a:avLst/>
            </a:prstGeom>
            <a:no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58" name="Text Box 5"/>
            <p:cNvSpPr txBox="1">
              <a:spLocks noChangeArrowheads="1"/>
            </p:cNvSpPr>
            <p:nvPr/>
          </p:nvSpPr>
          <p:spPr bwMode="auto">
            <a:xfrm>
              <a:off x="3594468" y="2567376"/>
              <a:ext cx="436338" cy="3385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None/>
              </a:pPr>
              <a:r>
                <a:rPr lang="en-US" sz="1600" i="1" dirty="0" err="1">
                  <a:solidFill>
                    <a:srgbClr val="FF0000"/>
                  </a:solidFill>
                  <a:latin typeface="+mn-lt"/>
                  <a:cs typeface="Arial" charset="0"/>
                </a:rPr>
                <a:t>en</a:t>
              </a:r>
              <a:endParaRPr lang="en-US" sz="1600" i="1" dirty="0">
                <a:solidFill>
                  <a:srgbClr val="FF0000"/>
                </a:solidFill>
                <a:latin typeface="+mn-lt"/>
                <a:cs typeface="Arial" charset="0"/>
              </a:endParaRPr>
            </a:p>
          </p:txBody>
        </p:sp>
        <p:sp>
          <p:nvSpPr>
            <p:cNvPr id="32" name="Text Box 5"/>
            <p:cNvSpPr txBox="1">
              <a:spLocks noChangeArrowheads="1"/>
            </p:cNvSpPr>
            <p:nvPr/>
          </p:nvSpPr>
          <p:spPr bwMode="auto">
            <a:xfrm>
              <a:off x="3594468" y="2405128"/>
              <a:ext cx="639920" cy="3385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None/>
              </a:pPr>
              <a:r>
                <a:rPr lang="en-US" sz="1600" i="1" dirty="0">
                  <a:latin typeface="+mn-lt"/>
                  <a:cs typeface="Arial" charset="0"/>
                </a:rPr>
                <a:t>data</a:t>
              </a:r>
            </a:p>
          </p:txBody>
        </p:sp>
        <p:cxnSp>
          <p:nvCxnSpPr>
            <p:cNvPr id="34" name="Straight Arrow Connector 33"/>
            <p:cNvCxnSpPr/>
            <p:nvPr/>
          </p:nvCxnSpPr>
          <p:spPr bwMode="auto">
            <a:xfrm flipH="1">
              <a:off x="3137039" y="2403189"/>
              <a:ext cx="508079" cy="1"/>
            </a:xfrm>
            <a:prstGeom prst="straightConnector1">
              <a:avLst/>
            </a:prstGeom>
            <a:noFill/>
            <a:ln w="28575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35" name="Text Box 5"/>
            <p:cNvSpPr txBox="1">
              <a:spLocks noChangeArrowheads="1"/>
            </p:cNvSpPr>
            <p:nvPr/>
          </p:nvSpPr>
          <p:spPr bwMode="auto">
            <a:xfrm>
              <a:off x="3594468" y="2224910"/>
              <a:ext cx="742511" cy="3385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None/>
              </a:pPr>
              <a:r>
                <a:rPr lang="en-US" sz="1600" i="1" dirty="0">
                  <a:latin typeface="+mn-lt"/>
                  <a:cs typeface="Arial" charset="0"/>
                </a:rPr>
                <a:t>index</a:t>
              </a:r>
            </a:p>
          </p:txBody>
        </p:sp>
        <p:grpSp>
          <p:nvGrpSpPr>
            <p:cNvPr id="23" name="Group 22"/>
            <p:cNvGrpSpPr/>
            <p:nvPr/>
          </p:nvGrpSpPr>
          <p:grpSpPr>
            <a:xfrm>
              <a:off x="453765" y="1932830"/>
              <a:ext cx="1296189" cy="540671"/>
              <a:chOff x="453765" y="1932830"/>
              <a:chExt cx="1296189" cy="540671"/>
            </a:xfrm>
          </p:grpSpPr>
          <p:cxnSp>
            <p:nvCxnSpPr>
              <p:cNvPr id="21" name="Straight Arrow Connector 20"/>
              <p:cNvCxnSpPr/>
              <p:nvPr/>
            </p:nvCxnSpPr>
            <p:spPr bwMode="auto">
              <a:xfrm>
                <a:off x="1241875" y="2134947"/>
                <a:ext cx="508079" cy="1"/>
              </a:xfrm>
              <a:prstGeom prst="straightConnector1">
                <a:avLst/>
              </a:prstGeom>
              <a:noFill/>
              <a:ln w="28575" cap="flat" cmpd="sng" algn="ctr">
                <a:solidFill>
                  <a:srgbClr val="002060"/>
                </a:solidFill>
                <a:prstDash val="solid"/>
                <a:round/>
                <a:headEnd type="none" w="med" len="med"/>
                <a:tailEnd type="triangle"/>
              </a:ln>
              <a:effectLst/>
            </p:spPr>
          </p:cxnSp>
          <p:sp>
            <p:nvSpPr>
              <p:cNvPr id="31" name="Text Box 5"/>
              <p:cNvSpPr txBox="1">
                <a:spLocks noChangeArrowheads="1"/>
              </p:cNvSpPr>
              <p:nvPr/>
            </p:nvSpPr>
            <p:spPr bwMode="auto">
              <a:xfrm>
                <a:off x="544107" y="2134947"/>
                <a:ext cx="639920" cy="3385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99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None/>
                </a:pPr>
                <a:r>
                  <a:rPr lang="en-US" sz="1600" i="1" dirty="0">
                    <a:latin typeface="+mn-lt"/>
                    <a:cs typeface="Arial" charset="0"/>
                  </a:rPr>
                  <a:t>data</a:t>
                </a:r>
              </a:p>
            </p:txBody>
          </p:sp>
          <p:cxnSp>
            <p:nvCxnSpPr>
              <p:cNvPr id="33" name="Straight Arrow Connector 32"/>
              <p:cNvCxnSpPr/>
              <p:nvPr/>
            </p:nvCxnSpPr>
            <p:spPr bwMode="auto">
              <a:xfrm flipH="1">
                <a:off x="1241875" y="2325474"/>
                <a:ext cx="508079" cy="1"/>
              </a:xfrm>
              <a:prstGeom prst="straightConnector1">
                <a:avLst/>
              </a:prstGeom>
              <a:noFill/>
              <a:ln w="28575" cap="flat" cmpd="sng" algn="ctr">
                <a:solidFill>
                  <a:srgbClr val="002060"/>
                </a:solidFill>
                <a:prstDash val="solid"/>
                <a:round/>
                <a:headEnd type="none" w="med" len="med"/>
                <a:tailEnd type="triangle"/>
              </a:ln>
              <a:effectLst/>
            </p:spPr>
          </p:cxnSp>
          <p:sp>
            <p:nvSpPr>
              <p:cNvPr id="36" name="Text Box 5"/>
              <p:cNvSpPr txBox="1">
                <a:spLocks noChangeArrowheads="1"/>
              </p:cNvSpPr>
              <p:nvPr/>
            </p:nvSpPr>
            <p:spPr bwMode="auto">
              <a:xfrm>
                <a:off x="453765" y="1932830"/>
                <a:ext cx="742511" cy="3385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99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None/>
                </a:pPr>
                <a:r>
                  <a:rPr lang="en-US" sz="1600" i="1" dirty="0">
                    <a:latin typeface="+mn-lt"/>
                    <a:cs typeface="Arial" charset="0"/>
                  </a:rPr>
                  <a:t>index</a:t>
                </a:r>
              </a:p>
            </p:txBody>
          </p:sp>
        </p:grpSp>
        <p:grpSp>
          <p:nvGrpSpPr>
            <p:cNvPr id="38" name="Group 37"/>
            <p:cNvGrpSpPr/>
            <p:nvPr/>
          </p:nvGrpSpPr>
          <p:grpSpPr>
            <a:xfrm>
              <a:off x="432252" y="2830519"/>
              <a:ext cx="1296189" cy="540671"/>
              <a:chOff x="453765" y="1932830"/>
              <a:chExt cx="1296189" cy="540671"/>
            </a:xfrm>
          </p:grpSpPr>
          <p:cxnSp>
            <p:nvCxnSpPr>
              <p:cNvPr id="39" name="Straight Arrow Connector 38"/>
              <p:cNvCxnSpPr/>
              <p:nvPr/>
            </p:nvCxnSpPr>
            <p:spPr bwMode="auto">
              <a:xfrm>
                <a:off x="1241875" y="2134947"/>
                <a:ext cx="508079" cy="1"/>
              </a:xfrm>
              <a:prstGeom prst="straightConnector1">
                <a:avLst/>
              </a:prstGeom>
              <a:noFill/>
              <a:ln w="28575" cap="flat" cmpd="sng" algn="ctr">
                <a:solidFill>
                  <a:srgbClr val="002060"/>
                </a:solidFill>
                <a:prstDash val="solid"/>
                <a:round/>
                <a:headEnd type="none" w="med" len="med"/>
                <a:tailEnd type="triangle"/>
              </a:ln>
              <a:effectLst/>
            </p:spPr>
          </p:cxnSp>
          <p:sp>
            <p:nvSpPr>
              <p:cNvPr id="40" name="Text Box 5"/>
              <p:cNvSpPr txBox="1">
                <a:spLocks noChangeArrowheads="1"/>
              </p:cNvSpPr>
              <p:nvPr/>
            </p:nvSpPr>
            <p:spPr bwMode="auto">
              <a:xfrm>
                <a:off x="544107" y="2134947"/>
                <a:ext cx="639920" cy="3385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99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None/>
                </a:pPr>
                <a:r>
                  <a:rPr lang="en-US" sz="1600" i="1" dirty="0">
                    <a:latin typeface="+mn-lt"/>
                    <a:cs typeface="Arial" charset="0"/>
                  </a:rPr>
                  <a:t>data</a:t>
                </a:r>
              </a:p>
            </p:txBody>
          </p:sp>
          <p:cxnSp>
            <p:nvCxnSpPr>
              <p:cNvPr id="41" name="Straight Arrow Connector 40"/>
              <p:cNvCxnSpPr/>
              <p:nvPr/>
            </p:nvCxnSpPr>
            <p:spPr bwMode="auto">
              <a:xfrm flipH="1">
                <a:off x="1241875" y="2325474"/>
                <a:ext cx="508079" cy="1"/>
              </a:xfrm>
              <a:prstGeom prst="straightConnector1">
                <a:avLst/>
              </a:prstGeom>
              <a:noFill/>
              <a:ln w="28575" cap="flat" cmpd="sng" algn="ctr">
                <a:solidFill>
                  <a:srgbClr val="002060"/>
                </a:solidFill>
                <a:prstDash val="solid"/>
                <a:round/>
                <a:headEnd type="none" w="med" len="med"/>
                <a:tailEnd type="triangle"/>
              </a:ln>
              <a:effectLst/>
            </p:spPr>
          </p:cxnSp>
          <p:sp>
            <p:nvSpPr>
              <p:cNvPr id="42" name="Text Box 5"/>
              <p:cNvSpPr txBox="1">
                <a:spLocks noChangeArrowheads="1"/>
              </p:cNvSpPr>
              <p:nvPr/>
            </p:nvSpPr>
            <p:spPr bwMode="auto">
              <a:xfrm>
                <a:off x="453765" y="1932830"/>
                <a:ext cx="742511" cy="3385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99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None/>
                </a:pPr>
                <a:r>
                  <a:rPr lang="en-US" sz="1600" i="1" dirty="0">
                    <a:latin typeface="+mn-lt"/>
                    <a:cs typeface="Arial" charset="0"/>
                  </a:rPr>
                  <a:t>index</a:t>
                </a:r>
              </a:p>
            </p:txBody>
          </p:sp>
        </p:grp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9B23C7AF-953D-574E-A322-1654AC55033D}"/>
              </a:ext>
            </a:extLst>
          </p:cNvPr>
          <p:cNvSpPr txBox="1"/>
          <p:nvPr/>
        </p:nvSpPr>
        <p:spPr>
          <a:xfrm>
            <a:off x="1896738" y="5321146"/>
            <a:ext cx="5974814" cy="107721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 b="1" dirty="0">
                <a:solidFill>
                  <a:srgbClr val="FF0000"/>
                </a:solidFill>
                <a:latin typeface="Consolas"/>
              </a:rPr>
              <a:t>rule </a:t>
            </a:r>
            <a:r>
              <a:rPr lang="en-US" sz="1600" dirty="0">
                <a:solidFill>
                  <a:srgbClr val="FF0000"/>
                </a:solidFill>
                <a:latin typeface="Consolas"/>
              </a:rPr>
              <a:t>nonexample; // DOES NOT WORK​</a:t>
            </a:r>
          </a:p>
          <a:p>
            <a:r>
              <a:rPr lang="en-US" sz="1600" dirty="0">
                <a:solidFill>
                  <a:srgbClr val="FF0000"/>
                </a:solidFill>
                <a:latin typeface="Consolas"/>
              </a:rPr>
              <a:t>  </a:t>
            </a:r>
            <a:r>
              <a:rPr lang="en-US" sz="1600" err="1">
                <a:solidFill>
                  <a:srgbClr val="FF0000"/>
                </a:solidFill>
                <a:latin typeface="Consolas"/>
              </a:rPr>
              <a:t>rf.wr</a:t>
            </a:r>
            <a:r>
              <a:rPr lang="en-US" sz="1600" dirty="0">
                <a:solidFill>
                  <a:srgbClr val="FF0000"/>
                </a:solidFill>
                <a:latin typeface="Consolas"/>
              </a:rPr>
              <a:t>(0x11, 1); // write 1 in register 17?​</a:t>
            </a:r>
          </a:p>
          <a:p>
            <a:r>
              <a:rPr lang="en-US" sz="1600" dirty="0">
                <a:solidFill>
                  <a:srgbClr val="FF0000"/>
                </a:solidFill>
                <a:latin typeface="Consolas"/>
              </a:rPr>
              <a:t>  </a:t>
            </a:r>
            <a:r>
              <a:rPr lang="en-US" sz="1600" err="1">
                <a:solidFill>
                  <a:srgbClr val="FF0000"/>
                </a:solidFill>
                <a:latin typeface="Consolas"/>
              </a:rPr>
              <a:t>rf.wr</a:t>
            </a:r>
            <a:r>
              <a:rPr lang="en-US" sz="1600" dirty="0">
                <a:solidFill>
                  <a:srgbClr val="FF0000"/>
                </a:solidFill>
                <a:latin typeface="Consolas"/>
              </a:rPr>
              <a:t>(0x12, 2); // write 2 in register 18?​</a:t>
            </a:r>
          </a:p>
          <a:p>
            <a:r>
              <a:rPr lang="en-US" sz="1600" b="1" err="1">
                <a:solidFill>
                  <a:srgbClr val="FF0000"/>
                </a:solidFill>
                <a:latin typeface="Consolas"/>
              </a:rPr>
              <a:t>endrule</a:t>
            </a:r>
            <a:endParaRPr lang="en-US" sz="1600" b="1">
              <a:solidFill>
                <a:srgbClr val="FF0000"/>
              </a:solidFill>
              <a:latin typeface="Consola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3272C5-7DD7-6175-C21F-0EF40B180F7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L02-</a:t>
            </a:r>
            <a:fld id="{7D3E83D8-6A0E-4416-8509-48224F3DAD15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908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280972-006E-B6E8-5B18-5601CCE10E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properties of RF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89AB3B-F32B-3F8E-1BF7-F4765B0385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Fixed number of ports</a:t>
            </a:r>
          </a:p>
          <a:p>
            <a:endParaRPr lang="en-US" dirty="0"/>
          </a:p>
          <a:p>
            <a:r>
              <a:rPr lang="en-US" dirty="0"/>
              <a:t>Return the value </a:t>
            </a:r>
            <a:r>
              <a:rPr lang="en-US" dirty="0" err="1"/>
              <a:t>combinationally</a:t>
            </a:r>
            <a:r>
              <a:rPr lang="en-US" dirty="0"/>
              <a:t> (read method directly </a:t>
            </a:r>
            <a:r>
              <a:rPr lang="en-US" i="1" dirty="0"/>
              <a:t>returns </a:t>
            </a:r>
            <a:r>
              <a:rPr lang="en-US" dirty="0"/>
              <a:t>the value)</a:t>
            </a:r>
          </a:p>
          <a:p>
            <a:endParaRPr lang="en-US" dirty="0"/>
          </a:p>
          <a:p>
            <a:r>
              <a:rPr lang="en-US" dirty="0"/>
              <a:t>Various sizes, typically &lt; 5 ports, typically small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C0D0CB-42D3-EBC7-CAAF-E0213BE9741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L02-</a:t>
            </a:r>
            <a:fld id="{7D3E83D8-6A0E-4416-8509-48224F3DAD15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57040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1B1311-11E3-675A-B2F9-263B4EA788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SRAMs and BRAMs (memory on FPGAs)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284E0C-7B2C-8D73-05C5-741D002B08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571847"/>
            <a:ext cx="8032898" cy="4114800"/>
          </a:xfrm>
        </p:spPr>
        <p:txBody>
          <a:bodyPr/>
          <a:lstStyle/>
          <a:p>
            <a:r>
              <a:rPr lang="en-US" sz="2000" dirty="0"/>
              <a:t>A read takes at least a full cycle – therefore, a read is performed in </a:t>
            </a:r>
            <a:r>
              <a:rPr lang="en-US" sz="2000" i="1" dirty="0"/>
              <a:t>two phases</a:t>
            </a:r>
            <a:r>
              <a:rPr lang="en-US" sz="2000" dirty="0"/>
              <a:t>:</a:t>
            </a:r>
          </a:p>
          <a:p>
            <a:pPr lvl="1"/>
            <a:r>
              <a:rPr lang="en-US" sz="1800" dirty="0"/>
              <a:t>A read request is sent</a:t>
            </a:r>
          </a:p>
          <a:p>
            <a:pPr lvl="1"/>
            <a:r>
              <a:rPr lang="en-US" sz="1800" dirty="0"/>
              <a:t>After one or more cycles a response comes back</a:t>
            </a:r>
          </a:p>
          <a:p>
            <a:r>
              <a:rPr lang="en-US" sz="2000" dirty="0"/>
              <a:t>A write generates a response only if the write request asks for a response</a:t>
            </a:r>
          </a:p>
          <a:p>
            <a:r>
              <a:rPr lang="en-US" sz="2000" dirty="0"/>
              <a:t>Reading a response and sending a new request can be performed in the same cycle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F7E3ED-543C-B5FF-D5E9-E0691DFFBC4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L02-</a:t>
            </a:r>
            <a:fld id="{7D3E83D8-6A0E-4416-8509-48224F3DAD15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70609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en-US" sz="4400" dirty="0"/>
              <a:t>BRAM Interface – 1 port</a:t>
            </a:r>
          </a:p>
        </p:txBody>
      </p:sp>
      <p:sp>
        <p:nvSpPr>
          <p:cNvPr id="51" name="Text Box 3"/>
          <p:cNvSpPr txBox="1">
            <a:spLocks noChangeArrowheads="1"/>
          </p:cNvSpPr>
          <p:nvPr/>
        </p:nvSpPr>
        <p:spPr bwMode="auto">
          <a:xfrm>
            <a:off x="148785" y="3780014"/>
            <a:ext cx="4134465" cy="2246769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 dirty="0">
                <a:latin typeface="Consolas" panose="020B0609020204030204" pitchFamily="49" charset="0"/>
                <a:cs typeface="Courier New" pitchFamily="49" charset="0"/>
              </a:rPr>
              <a:t>interface</a:t>
            </a:r>
            <a:r>
              <a:rPr lang="en-US" sz="2000" dirty="0">
                <a:latin typeface="Consolas" panose="020B0609020204030204" pitchFamily="49" charset="0"/>
                <a:cs typeface="Courier New" pitchFamily="49" charset="0"/>
              </a:rPr>
              <a:t> BRAM1Port</a:t>
            </a:r>
            <a:r>
              <a:rPr lang="en-US" sz="2000" b="0" dirty="0">
                <a:latin typeface="Consolas" panose="020B0609020204030204" pitchFamily="49" charset="0"/>
                <a:cs typeface="Courier New" pitchFamily="49" charset="0"/>
              </a:rPr>
              <a:t>;</a:t>
            </a:r>
            <a:endParaRPr lang="en-US" sz="2000" b="0" dirty="0">
              <a:latin typeface="Consolas" panose="020B0609020204030204" pitchFamily="49" charset="0"/>
              <a:cs typeface="Times New Roman" pitchFamily="-96" charset="0"/>
            </a:endParaRPr>
          </a:p>
          <a:p>
            <a:r>
              <a:rPr lang="en-US" sz="2000" b="1" dirty="0">
                <a:latin typeface="Consolas" panose="020B0609020204030204" pitchFamily="49" charset="0"/>
                <a:cs typeface="Courier New" pitchFamily="49" charset="0"/>
              </a:rPr>
              <a:t>   interface  </a:t>
            </a:r>
            <a:r>
              <a:rPr lang="en-US" sz="2000" dirty="0">
                <a:latin typeface="Consolas" panose="020B0609020204030204" pitchFamily="49" charset="0"/>
                <a:cs typeface="Courier New" pitchFamily="49" charset="0"/>
              </a:rPr>
              <a:t>PORTIFC</a:t>
            </a:r>
            <a:r>
              <a:rPr lang="en-US" sz="2000" b="1" dirty="0">
                <a:latin typeface="Consolas" panose="020B0609020204030204" pitchFamily="49" charset="0"/>
                <a:cs typeface="Courier New" pitchFamily="49" charset="0"/>
              </a:rPr>
              <a:t> </a:t>
            </a:r>
            <a:r>
              <a:rPr lang="en-US" sz="2000" dirty="0" err="1">
                <a:latin typeface="Consolas" panose="020B0609020204030204" pitchFamily="49" charset="0"/>
                <a:cs typeface="Courier New" pitchFamily="49" charset="0"/>
              </a:rPr>
              <a:t>portA</a:t>
            </a:r>
            <a:r>
              <a:rPr lang="en-US" sz="2000" dirty="0">
                <a:latin typeface="Consolas" panose="020B0609020204030204" pitchFamily="49" charset="0"/>
                <a:cs typeface="Courier New" pitchFamily="49" charset="0"/>
              </a:rPr>
              <a:t>;</a:t>
            </a:r>
          </a:p>
          <a:p>
            <a:r>
              <a:rPr lang="en-US" sz="2000" b="1" dirty="0" err="1">
                <a:latin typeface="Consolas" panose="020B0609020204030204" pitchFamily="49" charset="0"/>
                <a:cs typeface="Courier New" pitchFamily="49" charset="0"/>
              </a:rPr>
              <a:t>endinterface</a:t>
            </a:r>
            <a:endParaRPr lang="en-US" sz="2000" b="1" dirty="0">
              <a:latin typeface="Consolas" panose="020B0609020204030204" pitchFamily="49" charset="0"/>
              <a:cs typeface="Courier New" pitchFamily="49" charset="0"/>
            </a:endParaRPr>
          </a:p>
          <a:p>
            <a:r>
              <a:rPr lang="en-US" b="1" dirty="0">
                <a:latin typeface="Consolas" panose="020B0609020204030204" pitchFamily="49" charset="0"/>
                <a:cs typeface="Courier New" pitchFamily="49" charset="0"/>
              </a:rPr>
              <a:t>interface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PORTIFC;</a:t>
            </a:r>
            <a:endParaRPr lang="en-US" dirty="0">
              <a:latin typeface="Consolas" panose="020B0609020204030204" pitchFamily="49" charset="0"/>
              <a:cs typeface="Times New Roman" pitchFamily="-96" charset="0"/>
            </a:endParaRPr>
          </a:p>
          <a:p>
            <a:r>
              <a:rPr lang="en-US" b="1" dirty="0">
                <a:latin typeface="Consolas" panose="020B0609020204030204" pitchFamily="49" charset="0"/>
                <a:cs typeface="Courier New" pitchFamily="49" charset="0"/>
              </a:rPr>
              <a:t>   interface  Put 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request;</a:t>
            </a:r>
          </a:p>
          <a:p>
            <a:r>
              <a:rPr lang="en-US" b="1" dirty="0">
                <a:latin typeface="Consolas" panose="020B0609020204030204" pitchFamily="49" charset="0"/>
                <a:cs typeface="Courier New" pitchFamily="49" charset="0"/>
              </a:rPr>
              <a:t>   interface  Get 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response;</a:t>
            </a:r>
          </a:p>
          <a:p>
            <a:r>
              <a:rPr lang="en-US" b="1" dirty="0" err="1">
                <a:latin typeface="Consolas" panose="020B0609020204030204" pitchFamily="49" charset="0"/>
                <a:cs typeface="Courier New" pitchFamily="49" charset="0"/>
              </a:rPr>
              <a:t>endinterface</a:t>
            </a:r>
            <a:endParaRPr lang="en-US" sz="2000" b="1" dirty="0">
              <a:latin typeface="Consolas" panose="020B0609020204030204" pitchFamily="49" charset="0"/>
              <a:cs typeface="Courier New" pitchFamily="49" charset="0"/>
            </a:endParaRPr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2427910" y="1325734"/>
            <a:ext cx="3200257" cy="2192928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None/>
            </a:pPr>
            <a:endParaRPr lang="en-US">
              <a:latin typeface="+mn-lt"/>
            </a:endParaRPr>
          </a:p>
        </p:txBody>
      </p:sp>
      <p:sp>
        <p:nvSpPr>
          <p:cNvPr id="19" name="Rectangle 9"/>
          <p:cNvSpPr>
            <a:spLocks noChangeArrowheads="1"/>
          </p:cNvSpPr>
          <p:nvPr/>
        </p:nvSpPr>
        <p:spPr bwMode="auto">
          <a:xfrm rot="16200000">
            <a:off x="1657964" y="2128801"/>
            <a:ext cx="2159807" cy="619914"/>
          </a:xfrm>
          <a:prstGeom prst="rect">
            <a:avLst/>
          </a:prstGeom>
          <a:solidFill>
            <a:schemeClr val="accent5">
              <a:lumMod val="90000"/>
            </a:schemeClr>
          </a:solidFill>
          <a:ln w="9525">
            <a:solidFill>
              <a:srgbClr val="FF0000"/>
            </a:solidFill>
            <a:prstDash val="dash"/>
            <a:miter lim="800000"/>
            <a:headEnd/>
            <a:tailEnd/>
          </a:ln>
          <a:effectLst/>
        </p:spPr>
        <p:txBody>
          <a:bodyPr wrap="none" anchor="b"/>
          <a:lstStyle/>
          <a:p>
            <a:pPr>
              <a:buNone/>
            </a:pPr>
            <a:r>
              <a:rPr lang="en-US" dirty="0">
                <a:latin typeface="+mn-lt"/>
              </a:rPr>
              <a:t>        </a:t>
            </a:r>
            <a:r>
              <a:rPr lang="en-US" dirty="0" err="1">
                <a:latin typeface="+mn-lt"/>
              </a:rPr>
              <a:t>portA</a:t>
            </a:r>
            <a:endParaRPr lang="en-US" dirty="0">
              <a:latin typeface="+mn-lt"/>
            </a:endParaRPr>
          </a:p>
        </p:txBody>
      </p:sp>
      <p:sp>
        <p:nvSpPr>
          <p:cNvPr id="9" name="Text Box 32"/>
          <p:cNvSpPr txBox="1">
            <a:spLocks noChangeArrowheads="1"/>
          </p:cNvSpPr>
          <p:nvPr/>
        </p:nvSpPr>
        <p:spPr bwMode="auto">
          <a:xfrm>
            <a:off x="3546642" y="2270652"/>
            <a:ext cx="114959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n-US" sz="1800" dirty="0">
                <a:latin typeface="+mn-lt"/>
                <a:cs typeface="Arial" charset="0"/>
              </a:rPr>
              <a:t>BRAM</a:t>
            </a:r>
          </a:p>
        </p:txBody>
      </p:sp>
      <p:sp>
        <p:nvSpPr>
          <p:cNvPr id="18" name="Text Box 29">
            <a:extLst>
              <a:ext uri="{FF2B5EF4-FFF2-40B4-BE49-F238E27FC236}">
                <a16:creationId xmlns:a16="http://schemas.microsoft.com/office/drawing/2014/main" id="{9C23DA16-7488-1320-7B37-685A4977E961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2059597" y="2754552"/>
            <a:ext cx="1041118" cy="307777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n-US" sz="1400" dirty="0">
                <a:latin typeface="+mn-lt"/>
                <a:cs typeface="Arial" charset="0"/>
              </a:rPr>
              <a:t>Response</a:t>
            </a:r>
          </a:p>
        </p:txBody>
      </p:sp>
      <p:sp>
        <p:nvSpPr>
          <p:cNvPr id="22" name="Text Box 3">
            <a:extLst>
              <a:ext uri="{FF2B5EF4-FFF2-40B4-BE49-F238E27FC236}">
                <a16:creationId xmlns:a16="http://schemas.microsoft.com/office/drawing/2014/main" id="{555E352D-A9C4-75DC-1A17-F8CDE8C01C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3783169"/>
            <a:ext cx="4429418" cy="255454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 dirty="0">
                <a:latin typeface="Consolas" panose="020B0609020204030204" pitchFamily="49" charset="0"/>
                <a:cs typeface="Courier New" pitchFamily="49" charset="0"/>
              </a:rPr>
              <a:t>interface</a:t>
            </a:r>
            <a:r>
              <a:rPr lang="en-US" sz="2000" dirty="0">
                <a:latin typeface="Consolas" panose="020B0609020204030204" pitchFamily="49" charset="0"/>
                <a:cs typeface="Courier New" pitchFamily="49" charset="0"/>
              </a:rPr>
              <a:t> Put</a:t>
            </a:r>
            <a:r>
              <a:rPr lang="en-US" sz="2000" b="0" dirty="0">
                <a:latin typeface="Consolas" panose="020B0609020204030204" pitchFamily="49" charset="0"/>
                <a:cs typeface="Courier New" pitchFamily="49" charset="0"/>
              </a:rPr>
              <a:t>;</a:t>
            </a:r>
            <a:endParaRPr lang="en-US" sz="2000" b="0" dirty="0">
              <a:latin typeface="Consolas" panose="020B0609020204030204" pitchFamily="49" charset="0"/>
              <a:cs typeface="Times New Roman" pitchFamily="-96" charset="0"/>
            </a:endParaRPr>
          </a:p>
          <a:p>
            <a:r>
              <a:rPr lang="en-US" sz="2000" b="1" dirty="0">
                <a:latin typeface="Consolas" panose="020B0609020204030204" pitchFamily="49" charset="0"/>
                <a:cs typeface="Courier New" pitchFamily="49" charset="0"/>
              </a:rPr>
              <a:t>   method Action </a:t>
            </a:r>
          </a:p>
          <a:p>
            <a:r>
              <a:rPr lang="en-US" b="1" dirty="0">
                <a:latin typeface="Consolas" panose="020B0609020204030204" pitchFamily="49" charset="0"/>
                <a:cs typeface="Courier New" pitchFamily="49" charset="0"/>
              </a:rPr>
              <a:t>		</a:t>
            </a:r>
            <a:r>
              <a:rPr lang="en-US" sz="2000" dirty="0">
                <a:latin typeface="Consolas" panose="020B0609020204030204" pitchFamily="49" charset="0"/>
                <a:cs typeface="Courier New" pitchFamily="49" charset="0"/>
              </a:rPr>
              <a:t>put(</a:t>
            </a:r>
            <a:r>
              <a:rPr lang="en-US" sz="2000" dirty="0" err="1">
                <a:latin typeface="Consolas" panose="020B0609020204030204" pitchFamily="49" charset="0"/>
                <a:cs typeface="Courier New" pitchFamily="49" charset="0"/>
              </a:rPr>
              <a:t>BRAMRequest</a:t>
            </a:r>
            <a:r>
              <a:rPr lang="en-US" sz="2000" dirty="0">
                <a:latin typeface="Consolas" panose="020B0609020204030204" pitchFamily="49" charset="0"/>
                <a:cs typeface="Courier New" pitchFamily="49" charset="0"/>
              </a:rPr>
              <a:t>);</a:t>
            </a:r>
          </a:p>
          <a:p>
            <a:r>
              <a:rPr lang="en-US" sz="2000" b="1" dirty="0" err="1">
                <a:latin typeface="Consolas" panose="020B0609020204030204" pitchFamily="49" charset="0"/>
                <a:cs typeface="Courier New" pitchFamily="49" charset="0"/>
              </a:rPr>
              <a:t>endinterface</a:t>
            </a:r>
            <a:endParaRPr lang="en-US" sz="2000" b="1" dirty="0">
              <a:latin typeface="Consolas" panose="020B0609020204030204" pitchFamily="49" charset="0"/>
              <a:cs typeface="Courier New" pitchFamily="49" charset="0"/>
            </a:endParaRPr>
          </a:p>
          <a:p>
            <a:r>
              <a:rPr lang="en-US" b="1" dirty="0">
                <a:latin typeface="Consolas" panose="020B0609020204030204" pitchFamily="49" charset="0"/>
                <a:cs typeface="Courier New" pitchFamily="49" charset="0"/>
              </a:rPr>
              <a:t>interface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Get;</a:t>
            </a:r>
            <a:endParaRPr lang="en-US" dirty="0">
              <a:latin typeface="Consolas" panose="020B0609020204030204" pitchFamily="49" charset="0"/>
              <a:cs typeface="Times New Roman" pitchFamily="-96" charset="0"/>
            </a:endParaRPr>
          </a:p>
          <a:p>
            <a:r>
              <a:rPr lang="en-US" b="1" dirty="0">
                <a:latin typeface="Consolas" panose="020B0609020204030204" pitchFamily="49" charset="0"/>
                <a:cs typeface="Courier New" pitchFamily="49" charset="0"/>
              </a:rPr>
              <a:t>   method </a:t>
            </a:r>
            <a:r>
              <a:rPr lang="en-US" b="1" dirty="0" err="1">
                <a:latin typeface="Consolas" panose="020B0609020204030204" pitchFamily="49" charset="0"/>
                <a:cs typeface="Courier New" pitchFamily="49" charset="0"/>
              </a:rPr>
              <a:t>ActionValue</a:t>
            </a:r>
            <a:r>
              <a:rPr lang="en-US" b="1" dirty="0">
                <a:latin typeface="Consolas" panose="020B0609020204030204" pitchFamily="49" charset="0"/>
                <a:cs typeface="Courier New" pitchFamily="49" charset="0"/>
              </a:rPr>
              <a:t>#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(DATA) </a:t>
            </a:r>
          </a:p>
          <a:p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		get();</a:t>
            </a:r>
          </a:p>
          <a:p>
            <a:r>
              <a:rPr lang="en-US" b="1" dirty="0" err="1">
                <a:latin typeface="Consolas" panose="020B0609020204030204" pitchFamily="49" charset="0"/>
                <a:cs typeface="Courier New" pitchFamily="49" charset="0"/>
              </a:rPr>
              <a:t>endinterface</a:t>
            </a:r>
            <a:endParaRPr lang="en-US" sz="2000" b="1" dirty="0">
              <a:latin typeface="Consolas" panose="020B0609020204030204" pitchFamily="49" charset="0"/>
              <a:cs typeface="Courier New" pitchFamily="49" charset="0"/>
            </a:endParaRPr>
          </a:p>
        </p:txBody>
      </p:sp>
      <p:sp>
        <p:nvSpPr>
          <p:cNvPr id="3" name="Text Box 29">
            <a:extLst>
              <a:ext uri="{FF2B5EF4-FFF2-40B4-BE49-F238E27FC236}">
                <a16:creationId xmlns:a16="http://schemas.microsoft.com/office/drawing/2014/main" id="{DB9C5482-E050-2739-2712-4896AA8F2D59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2119958" y="1709505"/>
            <a:ext cx="909673" cy="307777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n-US" sz="1400" dirty="0">
                <a:latin typeface="+mn-lt"/>
                <a:cs typeface="Arial" charset="0"/>
              </a:rPr>
              <a:t>Request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27C10D2-A910-C631-76BF-3E6DE526ABB6}"/>
              </a:ext>
            </a:extLst>
          </p:cNvPr>
          <p:cNvSpPr txBox="1"/>
          <p:nvPr/>
        </p:nvSpPr>
        <p:spPr>
          <a:xfrm>
            <a:off x="5810957" y="1886073"/>
            <a:ext cx="311426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nsolas" panose="020B0609020204030204" pitchFamily="49" charset="0"/>
              </a:rPr>
              <a:t>Interface</a:t>
            </a:r>
            <a:r>
              <a:rPr lang="en-US" dirty="0">
                <a:latin typeface="Consolas" panose="020B0609020204030204" pitchFamily="49" charset="0"/>
              </a:rPr>
              <a:t> PORTIFC </a:t>
            </a:r>
            <a:r>
              <a:rPr lang="en-US" dirty="0"/>
              <a:t>consists of two sub-interfaces </a:t>
            </a:r>
            <a:r>
              <a:rPr lang="en-US" dirty="0">
                <a:latin typeface="Consolas" panose="020B0609020204030204" pitchFamily="49" charset="0"/>
              </a:rPr>
              <a:t>Put</a:t>
            </a:r>
            <a:r>
              <a:rPr lang="en-US" dirty="0"/>
              <a:t> and </a:t>
            </a:r>
            <a:r>
              <a:rPr lang="en-US" dirty="0">
                <a:latin typeface="Consolas" panose="020B0609020204030204" pitchFamily="49" charset="0"/>
              </a:rPr>
              <a:t>Get</a:t>
            </a:r>
            <a:r>
              <a:rPr lang="en-US" dirty="0"/>
              <a:t> 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6735241B-ADE1-36B2-2A20-51824024C85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L02-</a:t>
            </a:r>
            <a:fld id="{7D3E83D8-6A0E-4416-8509-48224F3DAD15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246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22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6688" y="304800"/>
            <a:ext cx="7772400" cy="1143000"/>
          </a:xfrm>
        </p:spPr>
        <p:txBody>
          <a:bodyPr anchor="b"/>
          <a:lstStyle/>
          <a:p>
            <a:r>
              <a:rPr lang="en-US" sz="4400" dirty="0"/>
              <a:t>BRAM Interface – 2 port</a:t>
            </a:r>
          </a:p>
        </p:txBody>
      </p:sp>
      <p:sp>
        <p:nvSpPr>
          <p:cNvPr id="51" name="Text Box 3"/>
          <p:cNvSpPr txBox="1">
            <a:spLocks noChangeArrowheads="1"/>
          </p:cNvSpPr>
          <p:nvPr/>
        </p:nvSpPr>
        <p:spPr bwMode="auto">
          <a:xfrm>
            <a:off x="2108127" y="4255224"/>
            <a:ext cx="4275529" cy="1631216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 dirty="0">
                <a:latin typeface="Consolas" panose="020B0609020204030204" pitchFamily="49" charset="0"/>
                <a:cs typeface="Courier New" pitchFamily="49" charset="0"/>
              </a:rPr>
              <a:t>interface</a:t>
            </a:r>
            <a:r>
              <a:rPr lang="en-US" sz="2000" dirty="0">
                <a:latin typeface="Consolas" panose="020B0609020204030204" pitchFamily="49" charset="0"/>
                <a:cs typeface="Courier New" pitchFamily="49" charset="0"/>
              </a:rPr>
              <a:t> BRAM2Port</a:t>
            </a:r>
            <a:r>
              <a:rPr lang="en-US" sz="2000" b="0" dirty="0">
                <a:latin typeface="Consolas" panose="020B0609020204030204" pitchFamily="49" charset="0"/>
                <a:cs typeface="Courier New" pitchFamily="49" charset="0"/>
              </a:rPr>
              <a:t>;</a:t>
            </a:r>
            <a:endParaRPr lang="en-US" sz="2000" b="0" dirty="0">
              <a:latin typeface="Consolas" panose="020B0609020204030204" pitchFamily="49" charset="0"/>
              <a:cs typeface="Times New Roman" pitchFamily="-96" charset="0"/>
            </a:endParaRPr>
          </a:p>
          <a:p>
            <a:r>
              <a:rPr lang="en-US" sz="2000" b="1" dirty="0">
                <a:latin typeface="Consolas" panose="020B0609020204030204" pitchFamily="49" charset="0"/>
                <a:cs typeface="Courier New" pitchFamily="49" charset="0"/>
              </a:rPr>
              <a:t>   interface  PORTIFC </a:t>
            </a:r>
            <a:r>
              <a:rPr lang="en-US" sz="2000" dirty="0" err="1">
                <a:latin typeface="Consolas" panose="020B0609020204030204" pitchFamily="49" charset="0"/>
                <a:cs typeface="Courier New" pitchFamily="49" charset="0"/>
              </a:rPr>
              <a:t>portA</a:t>
            </a:r>
            <a:r>
              <a:rPr lang="en-US" sz="2000" dirty="0">
                <a:latin typeface="Consolas" panose="020B0609020204030204" pitchFamily="49" charset="0"/>
                <a:cs typeface="Courier New" pitchFamily="49" charset="0"/>
              </a:rPr>
              <a:t>;</a:t>
            </a:r>
          </a:p>
          <a:p>
            <a:r>
              <a:rPr lang="en-US" b="1" dirty="0">
                <a:latin typeface="Consolas" panose="020B0609020204030204" pitchFamily="49" charset="0"/>
                <a:cs typeface="Courier New" pitchFamily="49" charset="0"/>
              </a:rPr>
              <a:t>   interface  PORTIFC 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portB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;</a:t>
            </a:r>
            <a:endParaRPr lang="en-US" sz="2000" dirty="0">
              <a:latin typeface="Consolas" panose="020B0609020204030204" pitchFamily="49" charset="0"/>
              <a:cs typeface="Courier New" pitchFamily="49" charset="0"/>
            </a:endParaRPr>
          </a:p>
          <a:p>
            <a:r>
              <a:rPr lang="en-US" sz="2000" b="1" dirty="0" err="1">
                <a:latin typeface="Consolas" panose="020B0609020204030204" pitchFamily="49" charset="0"/>
                <a:cs typeface="Courier New" pitchFamily="49" charset="0"/>
              </a:rPr>
              <a:t>endinterface</a:t>
            </a:r>
            <a:endParaRPr lang="en-US" sz="2000" b="1" dirty="0">
              <a:latin typeface="Consolas" panose="020B0609020204030204" pitchFamily="49" charset="0"/>
              <a:cs typeface="Courier New" pitchFamily="49" charset="0"/>
            </a:endParaRPr>
          </a:p>
          <a:p>
            <a:endParaRPr lang="en-US" sz="2000" b="1" dirty="0">
              <a:latin typeface="Consolas" panose="020B0609020204030204" pitchFamily="49" charset="0"/>
              <a:cs typeface="Courier New" pitchFamily="49" charset="0"/>
            </a:endParaRPr>
          </a:p>
        </p:txBody>
      </p:sp>
      <p:sp>
        <p:nvSpPr>
          <p:cNvPr id="22" name="Rectangle 8">
            <a:extLst>
              <a:ext uri="{FF2B5EF4-FFF2-40B4-BE49-F238E27FC236}">
                <a16:creationId xmlns:a16="http://schemas.microsoft.com/office/drawing/2014/main" id="{813E11FB-EB1F-77EE-EE5A-BE352CC330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8154" y="1713637"/>
            <a:ext cx="3200257" cy="2192928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None/>
            </a:pPr>
            <a:endParaRPr lang="en-US">
              <a:latin typeface="+mn-lt"/>
            </a:endParaRPr>
          </a:p>
        </p:txBody>
      </p:sp>
      <p:sp>
        <p:nvSpPr>
          <p:cNvPr id="26" name="Rectangle 9">
            <a:extLst>
              <a:ext uri="{FF2B5EF4-FFF2-40B4-BE49-F238E27FC236}">
                <a16:creationId xmlns:a16="http://schemas.microsoft.com/office/drawing/2014/main" id="{F107DCAE-D572-6C9A-4045-3DA87CEC816B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618208" y="2516704"/>
            <a:ext cx="2159807" cy="619914"/>
          </a:xfrm>
          <a:prstGeom prst="rect">
            <a:avLst/>
          </a:prstGeom>
          <a:solidFill>
            <a:schemeClr val="accent5">
              <a:lumMod val="90000"/>
            </a:schemeClr>
          </a:solidFill>
          <a:ln w="9525">
            <a:solidFill>
              <a:srgbClr val="FF0000"/>
            </a:solidFill>
            <a:prstDash val="dash"/>
            <a:miter lim="800000"/>
            <a:headEnd/>
            <a:tailEnd/>
          </a:ln>
          <a:effectLst/>
        </p:spPr>
        <p:txBody>
          <a:bodyPr wrap="none" anchor="b"/>
          <a:lstStyle/>
          <a:p>
            <a:pPr>
              <a:buNone/>
            </a:pPr>
            <a:r>
              <a:rPr lang="en-US" dirty="0">
                <a:latin typeface="+mn-lt"/>
              </a:rPr>
              <a:t>        </a:t>
            </a:r>
            <a:r>
              <a:rPr lang="en-US" dirty="0" err="1">
                <a:latin typeface="+mn-lt"/>
              </a:rPr>
              <a:t>portA</a:t>
            </a:r>
            <a:endParaRPr lang="en-US" dirty="0">
              <a:latin typeface="+mn-lt"/>
            </a:endParaRPr>
          </a:p>
        </p:txBody>
      </p:sp>
      <p:sp>
        <p:nvSpPr>
          <p:cNvPr id="27" name="Text Box 32">
            <a:extLst>
              <a:ext uri="{FF2B5EF4-FFF2-40B4-BE49-F238E27FC236}">
                <a16:creationId xmlns:a16="http://schemas.microsoft.com/office/drawing/2014/main" id="{E7129F48-13C7-802B-536A-2DC5C1D937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6886" y="2658555"/>
            <a:ext cx="114959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n-US" sz="1800" dirty="0">
                <a:latin typeface="+mn-lt"/>
                <a:cs typeface="Arial" charset="0"/>
              </a:rPr>
              <a:t>BRAM</a:t>
            </a:r>
          </a:p>
        </p:txBody>
      </p:sp>
      <p:sp>
        <p:nvSpPr>
          <p:cNvPr id="28" name="Text Box 29">
            <a:extLst>
              <a:ext uri="{FF2B5EF4-FFF2-40B4-BE49-F238E27FC236}">
                <a16:creationId xmlns:a16="http://schemas.microsoft.com/office/drawing/2014/main" id="{7D57E645-7627-171F-2E73-8D91226BE481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2019841" y="3142455"/>
            <a:ext cx="1041118" cy="307777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n-US" sz="1400" dirty="0">
                <a:latin typeface="+mn-lt"/>
                <a:cs typeface="Arial" charset="0"/>
              </a:rPr>
              <a:t>Response</a:t>
            </a:r>
          </a:p>
        </p:txBody>
      </p:sp>
      <p:sp>
        <p:nvSpPr>
          <p:cNvPr id="29" name="Text Box 29">
            <a:extLst>
              <a:ext uri="{FF2B5EF4-FFF2-40B4-BE49-F238E27FC236}">
                <a16:creationId xmlns:a16="http://schemas.microsoft.com/office/drawing/2014/main" id="{5D5BA8EB-47BD-3CF3-F7FB-AEEC772A257F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2080202" y="2097408"/>
            <a:ext cx="909673" cy="307777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n-US" sz="1400" dirty="0">
                <a:latin typeface="+mn-lt"/>
                <a:cs typeface="Arial" charset="0"/>
              </a:rPr>
              <a:t>Request</a:t>
            </a:r>
          </a:p>
        </p:txBody>
      </p:sp>
      <p:sp>
        <p:nvSpPr>
          <p:cNvPr id="30" name="Rectangle 9">
            <a:extLst>
              <a:ext uri="{FF2B5EF4-FFF2-40B4-BE49-F238E27FC236}">
                <a16:creationId xmlns:a16="http://schemas.microsoft.com/office/drawing/2014/main" id="{376B8E67-2D19-FDFA-9EA2-3DFC5D567DCE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4185451" y="2503607"/>
            <a:ext cx="2192929" cy="612989"/>
          </a:xfrm>
          <a:prstGeom prst="rect">
            <a:avLst/>
          </a:prstGeom>
          <a:solidFill>
            <a:schemeClr val="accent5">
              <a:lumMod val="90000"/>
            </a:schemeClr>
          </a:solidFill>
          <a:ln w="9525">
            <a:solidFill>
              <a:srgbClr val="FF0000"/>
            </a:solidFill>
            <a:prstDash val="dash"/>
            <a:miter lim="800000"/>
            <a:headEnd/>
            <a:tailEnd/>
          </a:ln>
          <a:effectLst/>
        </p:spPr>
        <p:txBody>
          <a:bodyPr wrap="none" anchor="b"/>
          <a:lstStyle/>
          <a:p>
            <a:pPr>
              <a:buNone/>
            </a:pPr>
            <a:r>
              <a:rPr lang="en-US" dirty="0">
                <a:latin typeface="+mn-lt"/>
              </a:rPr>
              <a:t>        </a:t>
            </a:r>
            <a:r>
              <a:rPr lang="en-US" dirty="0" err="1">
                <a:latin typeface="+mn-lt"/>
              </a:rPr>
              <a:t>portA</a:t>
            </a:r>
            <a:endParaRPr lang="en-US" dirty="0">
              <a:latin typeface="+mn-lt"/>
            </a:endParaRPr>
          </a:p>
        </p:txBody>
      </p:sp>
      <p:sp>
        <p:nvSpPr>
          <p:cNvPr id="31" name="Text Box 29">
            <a:extLst>
              <a:ext uri="{FF2B5EF4-FFF2-40B4-BE49-F238E27FC236}">
                <a16:creationId xmlns:a16="http://schemas.microsoft.com/office/drawing/2014/main" id="{0B6D3B5A-4A11-CCF4-28A6-4CE80A28818B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4907698" y="3196767"/>
            <a:ext cx="1057086" cy="307777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n-US" sz="1400" dirty="0">
                <a:latin typeface="+mn-lt"/>
                <a:cs typeface="Arial" charset="0"/>
              </a:rPr>
              <a:t>Response</a:t>
            </a:r>
          </a:p>
        </p:txBody>
      </p:sp>
      <p:sp>
        <p:nvSpPr>
          <p:cNvPr id="32" name="Text Box 29">
            <a:extLst>
              <a:ext uri="{FF2B5EF4-FFF2-40B4-BE49-F238E27FC236}">
                <a16:creationId xmlns:a16="http://schemas.microsoft.com/office/drawing/2014/main" id="{5F786F1F-D6D1-33B0-975F-70AE5DDBCDCA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4969127" y="2084612"/>
            <a:ext cx="923623" cy="307777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n-US" sz="1400" dirty="0">
                <a:latin typeface="+mn-lt"/>
                <a:cs typeface="Arial" charset="0"/>
              </a:rPr>
              <a:t>Request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26180E-3CFE-D302-D912-9CF66D08967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L02-</a:t>
            </a:r>
            <a:fld id="{7D3E83D8-6A0E-4416-8509-48224F3DAD15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392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1B1311-11E3-675A-B2F9-263B4EA788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BRAM: read/write request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284E0C-7B2C-8D73-05C5-741D002B08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512213"/>
            <a:ext cx="9309652" cy="4114800"/>
          </a:xfrm>
        </p:spPr>
        <p:txBody>
          <a:bodyPr/>
          <a:lstStyle/>
          <a:p>
            <a:r>
              <a:rPr lang="en-US" sz="2200" dirty="0"/>
              <a:t>Instantiation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BRAM1Port#(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AddrType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Data) mem &lt;-                   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mkBRAM1Server(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defaultValue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); </a:t>
            </a:r>
            <a:endParaRPr lang="en-US" sz="2000" dirty="0"/>
          </a:p>
          <a:p>
            <a:r>
              <a:rPr lang="en-US" sz="2200" dirty="0"/>
              <a:t>Read request</a:t>
            </a:r>
          </a:p>
          <a:p>
            <a:pPr marL="5715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mem.portA.request.put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BRAMReq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write:False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	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responseOnWrite:False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address:addr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datain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:?})</a:t>
            </a:r>
          </a:p>
          <a:p>
            <a:r>
              <a:rPr lang="en-US" sz="2200" dirty="0"/>
              <a:t>Write request</a:t>
            </a:r>
            <a:endParaRPr lang="en-US" sz="2200" dirty="0">
              <a:cs typeface="+mn-cs"/>
            </a:endParaRPr>
          </a:p>
          <a:p>
            <a:pPr marL="5715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mem.portA.request.put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BRAMReq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write:True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	</a:t>
            </a:r>
            <a:r>
              <a:rPr lang="en-US" sz="2000" dirty="0" err="1">
                <a:solidFill>
                  <a:srgbClr val="40458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responseOnWrite:False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address:addr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datain:val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})</a:t>
            </a:r>
            <a:endParaRPr lang="en-US" sz="2000" dirty="0"/>
          </a:p>
          <a:p>
            <a:r>
              <a:rPr lang="en-US" sz="2200" dirty="0">
                <a:cs typeface="Courier New" panose="02070309020205020404" pitchFamily="49" charset="0"/>
              </a:rPr>
              <a:t>Read response</a:t>
            </a:r>
          </a:p>
          <a:p>
            <a:pPr marL="57150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let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x &lt;-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mem.portA.response.get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57150" indent="0">
              <a:buNone/>
            </a:pP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2000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D0B1E7-CD9E-9D99-9611-65B875CFC8F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L02-</a:t>
            </a:r>
            <a:fld id="{7D3E83D8-6A0E-4416-8509-48224F3DAD15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3290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B562E3-E8A0-002B-1DF9-F1D0AD551C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E45B6B90-02AB-33B4-FB55-24DEEEE0906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809625" y="1470025"/>
            <a:ext cx="7943849" cy="465137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sz="4000" dirty="0">
              <a:solidFill>
                <a:schemeClr val="tx2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n-US" sz="4000" dirty="0">
                <a:solidFill>
                  <a:schemeClr val="tx2"/>
                </a:solidFill>
              </a:rPr>
              <a:t>Module 1: Folded “Combinational” circuits</a:t>
            </a:r>
            <a:endParaRPr lang="en-US" sz="36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E0D61A-CD34-2DE0-C643-338E6760936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L02-</a:t>
            </a:r>
            <a:fld id="{7D3E83D8-6A0E-4416-8509-48224F3DAD15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19838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A14005-D556-6135-63B7-CB0D8C128B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Verdana"/>
              </a:rPr>
              <a:t>Summary: memory and their interfaces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6AADB8-D07A-5FC0-7683-031356B3BE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2800" y="1568450"/>
            <a:ext cx="7772400" cy="4114800"/>
          </a:xfrm>
        </p:spPr>
        <p:txBody>
          <a:bodyPr/>
          <a:lstStyle/>
          <a:p>
            <a:r>
              <a:rPr lang="en-US" dirty="0">
                <a:ea typeface="Verdana"/>
              </a:rPr>
              <a:t>Vectors</a:t>
            </a:r>
          </a:p>
          <a:p>
            <a:pPr marL="0" indent="0">
              <a:buNone/>
            </a:pPr>
            <a:endParaRPr lang="en-US" dirty="0">
              <a:ea typeface="Verdana"/>
            </a:endParaRPr>
          </a:p>
          <a:p>
            <a:r>
              <a:rPr lang="en-US" dirty="0">
                <a:ea typeface="Verdana"/>
              </a:rPr>
              <a:t>Register file</a:t>
            </a:r>
          </a:p>
          <a:p>
            <a:endParaRPr lang="en-US" dirty="0">
              <a:ea typeface="Verdana"/>
            </a:endParaRPr>
          </a:p>
          <a:p>
            <a:r>
              <a:rPr lang="en-US" dirty="0">
                <a:ea typeface="Verdana"/>
              </a:rPr>
              <a:t>BRAM (1 or 2 ports) </a:t>
            </a:r>
          </a:p>
          <a:p>
            <a:endParaRPr lang="en-US" dirty="0">
              <a:ea typeface="Verdana"/>
            </a:endParaRPr>
          </a:p>
          <a:p>
            <a:r>
              <a:rPr lang="en-US">
                <a:ea typeface="Verdana"/>
              </a:rPr>
              <a:t>DRAM </a:t>
            </a:r>
            <a:endParaRPr lang="en-US" dirty="0">
              <a:ea typeface="Verdana"/>
            </a:endParaRPr>
          </a:p>
          <a:p>
            <a:endParaRPr lang="en-US" dirty="0">
              <a:ea typeface="Verdana"/>
            </a:endParaRPr>
          </a:p>
          <a:p>
            <a:r>
              <a:rPr lang="en-US" dirty="0">
                <a:ea typeface="Verdana"/>
              </a:rPr>
              <a:t>Flash </a:t>
            </a:r>
          </a:p>
          <a:p>
            <a:endParaRPr lang="en-US" dirty="0">
              <a:ea typeface="Verdana"/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7F88F41-3B4B-9ACA-F091-6520847039B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L02-</a:t>
            </a:r>
            <a:fld id="{7D3E83D8-6A0E-4416-8509-48224F3DAD15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59604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64A514-75B7-C921-EC25-4765C86008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Takeaway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70126F-734D-0FB8-DE4D-FC7AC87DCB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526383"/>
            <a:ext cx="7772400" cy="4114800"/>
          </a:xfrm>
        </p:spPr>
        <p:txBody>
          <a:bodyPr/>
          <a:lstStyle/>
          <a:p>
            <a:r>
              <a:rPr lang="en-US" sz="2400" dirty="0"/>
              <a:t>Sequential circuits are the essence of digital design; BSV provides a different way of designing such circuits based on atomic actions and modules</a:t>
            </a:r>
          </a:p>
          <a:p>
            <a:r>
              <a:rPr lang="en-US" sz="2400" dirty="0"/>
              <a:t>Modules provide composability constrained by types</a:t>
            </a:r>
          </a:p>
          <a:p>
            <a:r>
              <a:rPr lang="en-US" sz="2400" dirty="0"/>
              <a:t>Modules also provide flexibility in implementation constrained by interface definitions</a:t>
            </a:r>
          </a:p>
          <a:p>
            <a:r>
              <a:rPr lang="en-US" sz="2400" dirty="0"/>
              <a:t>Next</a:t>
            </a:r>
            <a:r>
              <a:rPr lang="en-US" sz="2400"/>
              <a:t>, we </a:t>
            </a:r>
            <a:r>
              <a:rPr lang="en-US" sz="2400" dirty="0"/>
              <a:t>will study the concurrency issues in multi-rule systems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DDBD22-1664-5B32-41A3-C04D8B77D19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L02-</a:t>
            </a:r>
            <a:fld id="{7D3E83D8-6A0E-4416-8509-48224F3DAD15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4518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22C1BF-4260-489A-8D26-D4A4CEF855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39CE1E-675E-9C80-0E26-E7A100E95C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Expressing a loop using registers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E4AEECE-7C1C-6C82-630F-B36D99DA01D3}"/>
              </a:ext>
            </a:extLst>
          </p:cNvPr>
          <p:cNvSpPr txBox="1">
            <a:spLocks/>
          </p:cNvSpPr>
          <p:nvPr/>
        </p:nvSpPr>
        <p:spPr bwMode="auto">
          <a:xfrm>
            <a:off x="660779" y="1522862"/>
            <a:ext cx="2836655" cy="169801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-3429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hlink"/>
              </a:buClr>
              <a:buSzPct val="110000"/>
              <a:buFont typeface="Wingdings" pitchFamily="-96" charset="2"/>
              <a:buNone/>
              <a:tabLst/>
              <a:defRPr/>
            </a:pPr>
            <a:r>
              <a:rPr kumimoji="0" lang="en-US" sz="2000" i="0" u="none" strike="noStrike" kern="0" cap="none" spc="0" normalizeH="0" baseline="0" noProof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Courier New" pitchFamily="49" charset="0"/>
              </a:rPr>
              <a:t>int</a:t>
            </a:r>
            <a:r>
              <a:rPr kumimoji="0" lang="en-US" sz="200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Courier New" pitchFamily="49" charset="0"/>
              </a:rPr>
              <a:t> s = s0;</a:t>
            </a:r>
          </a:p>
          <a:p>
            <a:pPr marL="0" marR="0" lvl="0" indent="-3429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hlink"/>
              </a:buClr>
              <a:buSzPct val="110000"/>
              <a:buFont typeface="Wingdings" pitchFamily="-96" charset="2"/>
              <a:buNone/>
              <a:tabLst/>
              <a:defRPr/>
            </a:pPr>
            <a:r>
              <a:rPr kumimoji="0" lang="en-US" sz="200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Courier New" pitchFamily="49" charset="0"/>
              </a:rPr>
              <a:t>while (p(</a:t>
            </a:r>
            <a:r>
              <a:rPr lang="en-US" kern="0" noProof="0">
                <a:latin typeface="+mn-lt"/>
                <a:cs typeface="Courier New" pitchFamily="49" charset="0"/>
              </a:rPr>
              <a:t>s</a:t>
            </a:r>
            <a:r>
              <a:rPr kumimoji="0" lang="en-US" sz="200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Courier New" pitchFamily="49" charset="0"/>
              </a:rPr>
              <a:t>))</a:t>
            </a:r>
            <a:r>
              <a:rPr lang="en-US" kern="0">
                <a:latin typeface="+mn-lt"/>
                <a:cs typeface="Courier New" pitchFamily="49" charset="0"/>
              </a:rPr>
              <a:t> </a:t>
            </a:r>
            <a:r>
              <a:rPr kumimoji="0" lang="en-US" sz="200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Courier New" pitchFamily="49" charset="0"/>
              </a:rPr>
              <a:t>{</a:t>
            </a:r>
            <a:br>
              <a:rPr kumimoji="0" lang="en-US" sz="200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Courier New" pitchFamily="49" charset="0"/>
              </a:rPr>
            </a:br>
            <a:r>
              <a:rPr kumimoji="0" lang="en-US" sz="200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Courier New" pitchFamily="49" charset="0"/>
              </a:rPr>
              <a:t>     s = f(s);     </a:t>
            </a:r>
            <a:br>
              <a:rPr kumimoji="0" lang="en-US" sz="200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Courier New" pitchFamily="49" charset="0"/>
              </a:rPr>
            </a:br>
            <a:r>
              <a:rPr kumimoji="0" lang="en-US" sz="200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Courier New" pitchFamily="49" charset="0"/>
              </a:rPr>
              <a:t>  </a:t>
            </a:r>
            <a:r>
              <a:rPr lang="en-US" kern="0">
                <a:latin typeface="+mn-lt"/>
                <a:cs typeface="Courier New" pitchFamily="49" charset="0"/>
              </a:rPr>
              <a:t>}</a:t>
            </a:r>
            <a:br>
              <a:rPr kumimoji="0" lang="en-US" sz="200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Courier New" pitchFamily="49" charset="0"/>
              </a:rPr>
            </a:br>
            <a:r>
              <a:rPr kumimoji="0" lang="en-US" sz="200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Courier New" pitchFamily="49" charset="0"/>
              </a:rPr>
              <a:t>return s;       </a:t>
            </a:r>
            <a:r>
              <a:rPr kumimoji="0" lang="en-US" sz="200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anose="030F0702030302020204" pitchFamily="66" charset="0"/>
                <a:cs typeface="Courier New" pitchFamily="49" charset="0"/>
              </a:rPr>
              <a:t>C-code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15C4B376-7600-E4CB-DE19-69BFDFB46E1B}"/>
              </a:ext>
            </a:extLst>
          </p:cNvPr>
          <p:cNvSpPr txBox="1"/>
          <p:nvPr/>
        </p:nvSpPr>
        <p:spPr>
          <a:xfrm>
            <a:off x="4020261" y="4938837"/>
            <a:ext cx="2686954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800" err="1">
                <a:solidFill>
                  <a:srgbClr val="FF0000"/>
                </a:solidFill>
              </a:rPr>
              <a:t>sel</a:t>
            </a:r>
            <a:r>
              <a:rPr lang="en-US" sz="1800"/>
              <a:t> = start</a:t>
            </a:r>
          </a:p>
          <a:p>
            <a:pPr>
              <a:buNone/>
            </a:pPr>
            <a:r>
              <a:rPr lang="en-US" sz="1800">
                <a:solidFill>
                  <a:srgbClr val="FF0000"/>
                </a:solidFill>
              </a:rPr>
              <a:t>en </a:t>
            </a:r>
            <a:r>
              <a:rPr lang="en-US" sz="1800"/>
              <a:t> = start | </a:t>
            </a:r>
            <a:r>
              <a:rPr lang="en-US" sz="1800" err="1"/>
              <a:t>notDone</a:t>
            </a:r>
            <a:endParaRPr lang="en-US" sz="180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679DC4EE-4856-250B-0251-9B5184FA679A}"/>
              </a:ext>
            </a:extLst>
          </p:cNvPr>
          <p:cNvGrpSpPr/>
          <p:nvPr/>
        </p:nvGrpSpPr>
        <p:grpSpPr>
          <a:xfrm>
            <a:off x="1959524" y="5219094"/>
            <a:ext cx="1266526" cy="319620"/>
            <a:chOff x="3240026" y="4806697"/>
            <a:chExt cx="1266526" cy="319620"/>
          </a:xfrm>
        </p:grpSpPr>
        <p:grpSp>
          <p:nvGrpSpPr>
            <p:cNvPr id="63" name="Group 62">
              <a:extLst>
                <a:ext uri="{FF2B5EF4-FFF2-40B4-BE49-F238E27FC236}">
                  <a16:creationId xmlns:a16="http://schemas.microsoft.com/office/drawing/2014/main" id="{BD8CDA5F-B6CF-6371-FFDA-B70877156AEF}"/>
                </a:ext>
              </a:extLst>
            </p:cNvPr>
            <p:cNvGrpSpPr/>
            <p:nvPr/>
          </p:nvGrpSpPr>
          <p:grpSpPr>
            <a:xfrm>
              <a:off x="3557095" y="4806697"/>
              <a:ext cx="949457" cy="319620"/>
              <a:chOff x="1339353" y="4041770"/>
              <a:chExt cx="473976" cy="319620"/>
            </a:xfrm>
            <a:solidFill>
              <a:schemeClr val="accent1"/>
            </a:solidFill>
          </p:grpSpPr>
          <p:sp>
            <p:nvSpPr>
              <p:cNvPr id="64" name="Rectangle 63">
                <a:extLst>
                  <a:ext uri="{FF2B5EF4-FFF2-40B4-BE49-F238E27FC236}">
                    <a16:creationId xmlns:a16="http://schemas.microsoft.com/office/drawing/2014/main" id="{C442E037-0FEC-92C7-4BA0-5E4ECF894A8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39353" y="4041770"/>
                <a:ext cx="473976" cy="319620"/>
              </a:xfrm>
              <a:prstGeom prst="rect">
                <a:avLst/>
              </a:prstGeom>
              <a:grpFill/>
              <a:ln w="12700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None/>
                </a:pPr>
                <a:r>
                  <a:rPr lang="en-US" sz="1400"/>
                  <a:t>s</a:t>
                </a:r>
              </a:p>
            </p:txBody>
          </p:sp>
          <p:grpSp>
            <p:nvGrpSpPr>
              <p:cNvPr id="65" name="Group 31">
                <a:extLst>
                  <a:ext uri="{FF2B5EF4-FFF2-40B4-BE49-F238E27FC236}">
                    <a16:creationId xmlns:a16="http://schemas.microsoft.com/office/drawing/2014/main" id="{4FECEAFE-F50B-012B-FCB0-D63E41AC5A6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350874" y="4054250"/>
                <a:ext cx="101142" cy="290356"/>
                <a:chOff x="7256879" y="1927436"/>
                <a:chExt cx="300908" cy="310332"/>
              </a:xfrm>
              <a:grpFill/>
            </p:grpSpPr>
            <p:cxnSp>
              <p:nvCxnSpPr>
                <p:cNvPr id="66" name="Straight Connector 37">
                  <a:extLst>
                    <a:ext uri="{FF2B5EF4-FFF2-40B4-BE49-F238E27FC236}">
                      <a16:creationId xmlns:a16="http://schemas.microsoft.com/office/drawing/2014/main" id="{C7E79747-937F-D685-94DC-769854A6D767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>
                  <a:off x="7256879" y="1927436"/>
                  <a:ext cx="295273" cy="147284"/>
                </a:xfrm>
                <a:prstGeom prst="line">
                  <a:avLst/>
                </a:prstGeom>
                <a:grpFill/>
                <a:ln w="12700" algn="ctr">
                  <a:solidFill>
                    <a:srgbClr val="FF0000"/>
                  </a:solidFill>
                  <a:round/>
                  <a:headEnd/>
                  <a:tailEnd/>
                </a:ln>
              </p:spPr>
            </p:cxnSp>
            <p:cxnSp>
              <p:nvCxnSpPr>
                <p:cNvPr id="67" name="Straight Connector 38">
                  <a:extLst>
                    <a:ext uri="{FF2B5EF4-FFF2-40B4-BE49-F238E27FC236}">
                      <a16:creationId xmlns:a16="http://schemas.microsoft.com/office/drawing/2014/main" id="{37668D8A-F2EA-DBC8-8B85-32034C1B140A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 flipV="1">
                  <a:off x="7260467" y="2065489"/>
                  <a:ext cx="297320" cy="172279"/>
                </a:xfrm>
                <a:prstGeom prst="line">
                  <a:avLst/>
                </a:prstGeom>
                <a:grpFill/>
                <a:ln w="12700" algn="ctr">
                  <a:solidFill>
                    <a:srgbClr val="FF0000"/>
                  </a:solidFill>
                  <a:round/>
                  <a:headEnd/>
                  <a:tailEnd/>
                </a:ln>
              </p:spPr>
            </p:cxnSp>
          </p:grpSp>
        </p:grpSp>
        <p:cxnSp>
          <p:nvCxnSpPr>
            <p:cNvPr id="81" name="Straight Arrow Connector 80">
              <a:extLst>
                <a:ext uri="{FF2B5EF4-FFF2-40B4-BE49-F238E27FC236}">
                  <a16:creationId xmlns:a16="http://schemas.microsoft.com/office/drawing/2014/main" id="{7DB25BFD-BB85-ACA9-33D5-6009C528A652}"/>
                </a:ext>
              </a:extLst>
            </p:cNvPr>
            <p:cNvCxnSpPr/>
            <p:nvPr/>
          </p:nvCxnSpPr>
          <p:spPr bwMode="auto">
            <a:xfrm flipV="1">
              <a:off x="3240026" y="4965452"/>
              <a:ext cx="319634" cy="794"/>
            </a:xfrm>
            <a:prstGeom prst="straightConnector1">
              <a:avLst/>
            </a:prstGeom>
            <a:no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60DCA63-8307-BCBB-D94D-2430D4FB6FE9}"/>
              </a:ext>
            </a:extLst>
          </p:cNvPr>
          <p:cNvGrpSpPr/>
          <p:nvPr/>
        </p:nvGrpSpPr>
        <p:grpSpPr>
          <a:xfrm>
            <a:off x="829782" y="3957528"/>
            <a:ext cx="2667652" cy="1844764"/>
            <a:chOff x="829782" y="3957528"/>
            <a:chExt cx="2667652" cy="1844764"/>
          </a:xfrm>
        </p:grpSpPr>
        <p:sp>
          <p:nvSpPr>
            <p:cNvPr id="42" name="Rectangle 13">
              <a:extLst>
                <a:ext uri="{FF2B5EF4-FFF2-40B4-BE49-F238E27FC236}">
                  <a16:creationId xmlns:a16="http://schemas.microsoft.com/office/drawing/2014/main" id="{14A19552-E3F4-994A-4E9B-A10C4BC236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9782" y="4541135"/>
              <a:ext cx="713048" cy="29051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r>
                <a:rPr lang="en-US" sz="1400"/>
                <a:t>p</a:t>
              </a:r>
            </a:p>
          </p:txBody>
        </p:sp>
        <p:cxnSp>
          <p:nvCxnSpPr>
            <p:cNvPr id="51" name="Straight Arrow Connector 230">
              <a:extLst>
                <a:ext uri="{FF2B5EF4-FFF2-40B4-BE49-F238E27FC236}">
                  <a16:creationId xmlns:a16="http://schemas.microsoft.com/office/drawing/2014/main" id="{6DB9C0A7-CFD3-5516-0F3E-0C52F4A530E6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167755" y="4851156"/>
              <a:ext cx="1239" cy="242357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 type="none" w="med" len="med"/>
              <a:tailEnd type="triangle" w="med" len="med"/>
            </a:ln>
          </p:spPr>
        </p:cxnSp>
        <p:sp>
          <p:nvSpPr>
            <p:cNvPr id="52" name="TextBox 102">
              <a:extLst>
                <a:ext uri="{FF2B5EF4-FFF2-40B4-BE49-F238E27FC236}">
                  <a16:creationId xmlns:a16="http://schemas.microsoft.com/office/drawing/2014/main" id="{2CBF7743-E3BB-7E5C-873B-C4505EE3BD9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44065" y="5107220"/>
              <a:ext cx="946093" cy="2862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r>
                <a:rPr lang="en-US" sz="1400" err="1"/>
                <a:t>notDone</a:t>
              </a:r>
              <a:endParaRPr lang="en-US" sz="1400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4A7EAD8-D738-15A7-3430-16629A1EDB10}"/>
                </a:ext>
              </a:extLst>
            </p:cNvPr>
            <p:cNvGrpSpPr/>
            <p:nvPr/>
          </p:nvGrpSpPr>
          <p:grpSpPr>
            <a:xfrm>
              <a:off x="2093984" y="4165561"/>
              <a:ext cx="1133475" cy="1636731"/>
              <a:chOff x="3374486" y="3753164"/>
              <a:chExt cx="1133475" cy="1636731"/>
            </a:xfrm>
          </p:grpSpPr>
          <p:sp>
            <p:nvSpPr>
              <p:cNvPr id="68" name="AutoShape 10">
                <a:extLst>
                  <a:ext uri="{FF2B5EF4-FFF2-40B4-BE49-F238E27FC236}">
                    <a16:creationId xmlns:a16="http://schemas.microsoft.com/office/drawing/2014/main" id="{23BB4CD5-79A9-24D5-C631-82ACF56C76F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02564" y="4417765"/>
                <a:ext cx="428625" cy="144462"/>
              </a:xfrm>
              <a:prstGeom prst="flowChartManualOperation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</a:pPr>
                <a:endParaRPr lang="en-US"/>
              </a:p>
            </p:txBody>
          </p:sp>
          <p:cxnSp>
            <p:nvCxnSpPr>
              <p:cNvPr id="69" name="Straight Arrow Connector 230">
                <a:extLst>
                  <a:ext uri="{FF2B5EF4-FFF2-40B4-BE49-F238E27FC236}">
                    <a16:creationId xmlns:a16="http://schemas.microsoft.com/office/drawing/2014/main" id="{B51C0DE5-616A-F80C-0862-DAEEDAC81615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4015637" y="4576820"/>
                <a:ext cx="1239" cy="242357"/>
              </a:xfrm>
              <a:prstGeom prst="straightConnector1">
                <a:avLst/>
              </a:prstGeom>
              <a:noFill/>
              <a:ln w="19050" algn="ctr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</p:spPr>
          </p:cxnSp>
          <p:cxnSp>
            <p:nvCxnSpPr>
              <p:cNvPr id="70" name="Straight Arrow Connector 230">
                <a:extLst>
                  <a:ext uri="{FF2B5EF4-FFF2-40B4-BE49-F238E27FC236}">
                    <a16:creationId xmlns:a16="http://schemas.microsoft.com/office/drawing/2014/main" id="{09CC1789-70C7-D174-AD9B-151DF7DD9DA7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4014398" y="5147538"/>
                <a:ext cx="0" cy="242357"/>
              </a:xfrm>
              <a:prstGeom prst="straightConnector1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</p:spPr>
          </p:cxnSp>
          <p:cxnSp>
            <p:nvCxnSpPr>
              <p:cNvPr id="71" name="Shape 256">
                <a:extLst>
                  <a:ext uri="{FF2B5EF4-FFF2-40B4-BE49-F238E27FC236}">
                    <a16:creationId xmlns:a16="http://schemas.microsoft.com/office/drawing/2014/main" id="{20A7F4D5-63D2-C0DC-0CAA-AA57F0AACA73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5400000" flipH="1">
                <a:off x="3146679" y="4258627"/>
                <a:ext cx="1341965" cy="400236"/>
              </a:xfrm>
              <a:prstGeom prst="bentConnector5">
                <a:avLst>
                  <a:gd name="adj1" fmla="val -9904"/>
                  <a:gd name="adj2" fmla="val 217744"/>
                  <a:gd name="adj3" fmla="val 117035"/>
                </a:avLst>
              </a:prstGeom>
              <a:noFill/>
              <a:ln w="19050" algn="ctr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</p:spPr>
          </p:cxnSp>
          <p:sp>
            <p:nvSpPr>
              <p:cNvPr id="72" name="Oval 149">
                <a:extLst>
                  <a:ext uri="{FF2B5EF4-FFF2-40B4-BE49-F238E27FC236}">
                    <a16:creationId xmlns:a16="http://schemas.microsoft.com/office/drawing/2014/main" id="{300EAAA5-76D0-6476-4550-8EA8CC83B9B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22153" y="3753164"/>
                <a:ext cx="304734" cy="313763"/>
              </a:xfrm>
              <a:prstGeom prst="ellipse">
                <a:avLst/>
              </a:prstGeom>
              <a:noFill/>
              <a:ln w="25400" algn="ctr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None/>
                </a:pPr>
                <a:r>
                  <a:rPr lang="en-US"/>
                  <a:t>s0</a:t>
                </a:r>
              </a:p>
            </p:txBody>
          </p:sp>
          <p:cxnSp>
            <p:nvCxnSpPr>
              <p:cNvPr id="73" name="Elbow Connector 190">
                <a:extLst>
                  <a:ext uri="{FF2B5EF4-FFF2-40B4-BE49-F238E27FC236}">
                    <a16:creationId xmlns:a16="http://schemas.microsoft.com/office/drawing/2014/main" id="{51AE029F-D640-498B-0C1B-D780CEB98CE4}"/>
                  </a:ext>
                </a:extLst>
              </p:cNvPr>
              <p:cNvCxnSpPr>
                <a:cxnSpLocks noChangeShapeType="1"/>
                <a:stCxn id="72" idx="4"/>
              </p:cNvCxnSpPr>
              <p:nvPr/>
            </p:nvCxnSpPr>
            <p:spPr bwMode="auto">
              <a:xfrm rot="5400000">
                <a:off x="4022667" y="4165912"/>
                <a:ext cx="350838" cy="152868"/>
              </a:xfrm>
              <a:prstGeom prst="bentConnector3">
                <a:avLst>
                  <a:gd name="adj1" fmla="val 41855"/>
                </a:avLst>
              </a:prstGeom>
              <a:noFill/>
              <a:ln w="19050" algn="ctr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</p:spPr>
          </p:cxnSp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1F5020BD-37F5-E359-FD60-09DF71BD79A3}"/>
                  </a:ext>
                </a:extLst>
              </p:cNvPr>
              <p:cNvSpPr txBox="1"/>
              <p:nvPr/>
            </p:nvSpPr>
            <p:spPr>
              <a:xfrm>
                <a:off x="3374486" y="3784352"/>
                <a:ext cx="485309" cy="286232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>
                  <a:buNone/>
                </a:pPr>
                <a:r>
                  <a:rPr lang="en-US" sz="1400"/>
                  <a:t>f</a:t>
                </a:r>
              </a:p>
            </p:txBody>
          </p:sp>
          <p:cxnSp>
            <p:nvCxnSpPr>
              <p:cNvPr id="76" name="Elbow Connector 190">
                <a:extLst>
                  <a:ext uri="{FF2B5EF4-FFF2-40B4-BE49-F238E27FC236}">
                    <a16:creationId xmlns:a16="http://schemas.microsoft.com/office/drawing/2014/main" id="{039A58AC-6D51-578C-B8A2-AFD71FD8EB7C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16200000" flipH="1">
                <a:off x="3708342" y="4165912"/>
                <a:ext cx="350838" cy="152868"/>
              </a:xfrm>
              <a:prstGeom prst="bentConnector3">
                <a:avLst>
                  <a:gd name="adj1" fmla="val 41855"/>
                </a:avLst>
              </a:prstGeom>
              <a:noFill/>
              <a:ln w="19050" algn="ctr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</p:spPr>
          </p:cxnSp>
          <p:cxnSp>
            <p:nvCxnSpPr>
              <p:cNvPr id="78" name="Straight Arrow Connector 77">
                <a:extLst>
                  <a:ext uri="{FF2B5EF4-FFF2-40B4-BE49-F238E27FC236}">
                    <a16:creationId xmlns:a16="http://schemas.microsoft.com/office/drawing/2014/main" id="{58A5BF2F-F683-F038-6430-7874B0256C92}"/>
                  </a:ext>
                </a:extLst>
              </p:cNvPr>
              <p:cNvCxnSpPr/>
              <p:nvPr/>
            </p:nvCxnSpPr>
            <p:spPr bwMode="auto">
              <a:xfrm flipH="1" flipV="1">
                <a:off x="4188327" y="4489202"/>
                <a:ext cx="319634" cy="794"/>
              </a:xfrm>
              <a:prstGeom prst="straightConnector1">
                <a:avLst/>
              </a:prstGeom>
              <a:noFill/>
              <a:ln w="952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</p:cxnSp>
        </p:grp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EAE5F5BE-DF9A-FAE0-68D0-B4639A00D1A2}"/>
                </a:ext>
              </a:extLst>
            </p:cNvPr>
            <p:cNvSpPr txBox="1"/>
            <p:nvPr/>
          </p:nvSpPr>
          <p:spPr>
            <a:xfrm>
              <a:off x="3027434" y="4834924"/>
              <a:ext cx="470000" cy="3139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buNone/>
              </a:pPr>
              <a:r>
                <a:rPr lang="en-US" sz="1600" err="1">
                  <a:solidFill>
                    <a:srgbClr val="FF0000"/>
                  </a:solidFill>
                </a:rPr>
                <a:t>sel</a:t>
              </a:r>
              <a:endParaRPr lang="en-US" sz="1600">
                <a:solidFill>
                  <a:srgbClr val="FF0000"/>
                </a:solidFill>
              </a:endParaRPr>
            </a:p>
          </p:txBody>
        </p:sp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08BA6F21-4D6E-12C5-B041-FAC3D511E5F5}"/>
                </a:ext>
              </a:extLst>
            </p:cNvPr>
            <p:cNvSpPr txBox="1"/>
            <p:nvPr/>
          </p:nvSpPr>
          <p:spPr>
            <a:xfrm>
              <a:off x="1860058" y="5320699"/>
              <a:ext cx="436338" cy="3139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buNone/>
              </a:pPr>
              <a:r>
                <a:rPr lang="en-US" sz="1600">
                  <a:solidFill>
                    <a:srgbClr val="FF0000"/>
                  </a:solidFill>
                </a:rPr>
                <a:t>en</a:t>
              </a:r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383AAB5D-3E7C-06CF-8C13-DC60D63711C9}"/>
                </a:ext>
              </a:extLst>
            </p:cNvPr>
            <p:cNvSpPr/>
            <p:nvPr/>
          </p:nvSpPr>
          <p:spPr bwMode="auto">
            <a:xfrm>
              <a:off x="1177673" y="3957528"/>
              <a:ext cx="661182" cy="569742"/>
            </a:xfrm>
            <a:custGeom>
              <a:avLst/>
              <a:gdLst>
                <a:gd name="connsiteX0" fmla="*/ 661182 w 661182"/>
                <a:gd name="connsiteY0" fmla="*/ 7034 h 569742"/>
                <a:gd name="connsiteX1" fmla="*/ 0 w 661182"/>
                <a:gd name="connsiteY1" fmla="*/ 0 h 569742"/>
                <a:gd name="connsiteX2" fmla="*/ 7034 w 661182"/>
                <a:gd name="connsiteY2" fmla="*/ 569742 h 569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61182" h="569742">
                  <a:moveTo>
                    <a:pt x="661182" y="7034"/>
                  </a:moveTo>
                  <a:lnTo>
                    <a:pt x="0" y="0"/>
                  </a:lnTo>
                  <a:cubicBezTo>
                    <a:pt x="2345" y="189914"/>
                    <a:pt x="4689" y="379828"/>
                    <a:pt x="7034" y="569742"/>
                  </a:cubicBezTo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</p:grpSp>
      <p:sp>
        <p:nvSpPr>
          <p:cNvPr id="55" name="Content Placeholder 2">
            <a:extLst>
              <a:ext uri="{FF2B5EF4-FFF2-40B4-BE49-F238E27FC236}">
                <a16:creationId xmlns:a16="http://schemas.microsoft.com/office/drawing/2014/main" id="{7004DF73-D01E-DD70-3CDD-1F29A83812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84961" y="1069431"/>
            <a:ext cx="5107745" cy="3303093"/>
          </a:xfrm>
        </p:spPr>
        <p:txBody>
          <a:bodyPr/>
          <a:lstStyle/>
          <a:p>
            <a:r>
              <a:rPr lang="en-US" sz="2000"/>
              <a:t>Such a loop cannot be implemented by elaborating/unfolding because the number of iterations is input-data dependent</a:t>
            </a:r>
          </a:p>
          <a:p>
            <a:r>
              <a:rPr lang="en-US" sz="2000"/>
              <a:t>A register is needed to hold s from one iteration to the next</a:t>
            </a:r>
          </a:p>
          <a:p>
            <a:r>
              <a:rPr lang="en-US" sz="2000"/>
              <a:t>s has to be initialized when the computation starts, and updated every cycle until the computation terminates</a:t>
            </a:r>
          </a:p>
          <a:p>
            <a:endParaRPr lang="en-US" sz="200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634D07-6E32-879E-ADEC-3356673A738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L02-</a:t>
            </a:r>
            <a:fld id="{7D3E83D8-6A0E-4416-8509-48224F3DAD15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705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 build="p" autoUpdateAnimBg="0"/>
      <p:bldP spid="62" grpId="1" build="allAtOnce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812C45-BEB1-1A68-FF72-920F2A2987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823046-9F15-6FCB-6D6D-8DB2D089B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11944"/>
            <a:ext cx="7772400" cy="1143000"/>
          </a:xfrm>
        </p:spPr>
        <p:txBody>
          <a:bodyPr/>
          <a:lstStyle/>
          <a:p>
            <a:r>
              <a:rPr lang="en-US" sz="3600"/>
              <a:t>Expressing a “loop computation” in BSV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94B26DBA-0BA7-69C8-9200-DAF0187E4D88}"/>
              </a:ext>
            </a:extLst>
          </p:cNvPr>
          <p:cNvSpPr txBox="1"/>
          <p:nvPr/>
        </p:nvSpPr>
        <p:spPr>
          <a:xfrm>
            <a:off x="5538131" y="5896477"/>
            <a:ext cx="2900794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800" dirty="0" err="1">
                <a:solidFill>
                  <a:srgbClr val="FF0000"/>
                </a:solidFill>
              </a:rPr>
              <a:t>sel</a:t>
            </a:r>
            <a:r>
              <a:rPr lang="en-US" sz="1800" dirty="0"/>
              <a:t> = “start” </a:t>
            </a:r>
          </a:p>
          <a:p>
            <a:pPr>
              <a:buNone/>
            </a:pPr>
            <a:r>
              <a:rPr lang="en-US" sz="1800" dirty="0" err="1">
                <a:solidFill>
                  <a:srgbClr val="FF0000"/>
                </a:solidFill>
              </a:rPr>
              <a:t>en</a:t>
            </a:r>
            <a:r>
              <a:rPr lang="en-US" sz="1800" dirty="0">
                <a:solidFill>
                  <a:srgbClr val="FF0000"/>
                </a:solidFill>
              </a:rPr>
              <a:t> </a:t>
            </a:r>
            <a:r>
              <a:rPr lang="en-US" sz="1800" dirty="0"/>
              <a:t> = “start” | </a:t>
            </a:r>
            <a:r>
              <a:rPr lang="en-US" sz="1800" dirty="0" err="1"/>
              <a:t>notDone</a:t>
            </a:r>
            <a:endParaRPr lang="en-US" sz="18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0B89BCC-B5ED-056A-16D7-8C478F158265}"/>
              </a:ext>
            </a:extLst>
          </p:cNvPr>
          <p:cNvSpPr txBox="1"/>
          <p:nvPr/>
        </p:nvSpPr>
        <p:spPr>
          <a:xfrm>
            <a:off x="4828788" y="1581963"/>
            <a:ext cx="3724096" cy="132343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 marL="0">
              <a:spcBef>
                <a:spcPts val="0"/>
              </a:spcBef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Reg#(t) s &lt;-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mkReg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(s0);</a:t>
            </a:r>
          </a:p>
          <a:p>
            <a:pPr marL="0">
              <a:spcBef>
                <a:spcPts val="0"/>
              </a:spcBef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rule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step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if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(p(s));</a:t>
            </a:r>
            <a:br>
              <a:rPr lang="en-US" dirty="0">
                <a:latin typeface="Courier New" pitchFamily="49" charset="0"/>
                <a:cs typeface="Courier New" pitchFamily="49" charset="0"/>
              </a:rPr>
            </a:br>
            <a:r>
              <a:rPr lang="en-US" dirty="0">
                <a:latin typeface="Courier New" pitchFamily="49" charset="0"/>
                <a:cs typeface="Courier New" pitchFamily="49" charset="0"/>
              </a:rPr>
              <a:t>     s &lt;= f(s);</a:t>
            </a:r>
            <a:br>
              <a:rPr lang="en-US" dirty="0">
                <a:latin typeface="Courier New" pitchFamily="49" charset="0"/>
                <a:cs typeface="Courier New" pitchFamily="49" charset="0"/>
              </a:rPr>
            </a:br>
            <a:r>
              <a:rPr lang="en-US" b="1" dirty="0" err="1">
                <a:latin typeface="Courier New" pitchFamily="49" charset="0"/>
                <a:cs typeface="Courier New" pitchFamily="49" charset="0"/>
              </a:rPr>
              <a:t>endrule</a:t>
            </a:r>
            <a:endParaRPr lang="en-US" dirty="0"/>
          </a:p>
        </p:txBody>
      </p:sp>
      <p:sp>
        <p:nvSpPr>
          <p:cNvPr id="55" name="Content Placeholder 2">
            <a:extLst>
              <a:ext uri="{FF2B5EF4-FFF2-40B4-BE49-F238E27FC236}">
                <a16:creationId xmlns:a16="http://schemas.microsoft.com/office/drawing/2014/main" id="{CFC73E5B-A17C-BB08-C4B9-E3229CF95B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6392" y="1535083"/>
            <a:ext cx="3947267" cy="3323780"/>
          </a:xfrm>
        </p:spPr>
        <p:txBody>
          <a:bodyPr/>
          <a:lstStyle/>
          <a:p>
            <a:r>
              <a:rPr lang="en-US" sz="2000" dirty="0"/>
              <a:t>When the rule executes:</a:t>
            </a:r>
          </a:p>
          <a:p>
            <a:pPr lvl="1"/>
            <a:r>
              <a:rPr lang="en-US" sz="1600" dirty="0"/>
              <a:t>the register s is read at the beginning of a clock cycle</a:t>
            </a:r>
          </a:p>
          <a:p>
            <a:pPr lvl="1"/>
            <a:r>
              <a:rPr lang="en-US" sz="1600" dirty="0"/>
              <a:t>computations to evaluate the next value of the register and the </a:t>
            </a:r>
            <a:r>
              <a:rPr lang="en-US" sz="1600" dirty="0" err="1"/>
              <a:t>s</a:t>
            </a:r>
            <a:r>
              <a:rPr lang="en-US" sz="1600" baseline="-25000" dirty="0" err="1"/>
              <a:t>en</a:t>
            </a:r>
            <a:r>
              <a:rPr lang="en-US" sz="1600" dirty="0"/>
              <a:t> are performed</a:t>
            </a:r>
          </a:p>
          <a:p>
            <a:pPr lvl="1"/>
            <a:r>
              <a:rPr lang="en-US" sz="1600" dirty="0"/>
              <a:t>If </a:t>
            </a:r>
            <a:r>
              <a:rPr lang="en-US" sz="1600" dirty="0" err="1"/>
              <a:t>s</a:t>
            </a:r>
            <a:r>
              <a:rPr lang="en-US" sz="1600" baseline="-25000" dirty="0" err="1"/>
              <a:t>en</a:t>
            </a:r>
            <a:r>
              <a:rPr lang="en-US" sz="1600" dirty="0"/>
              <a:t> is True then s is updated at the end of the clock cycle </a:t>
            </a:r>
          </a:p>
          <a:p>
            <a:r>
              <a:rPr lang="en-US" sz="2000" dirty="0"/>
              <a:t>A mux is needed to initialize the register</a:t>
            </a:r>
          </a:p>
        </p:txBody>
      </p:sp>
      <p:grpSp>
        <p:nvGrpSpPr>
          <p:cNvPr id="56" name="Group 55">
            <a:extLst>
              <a:ext uri="{FF2B5EF4-FFF2-40B4-BE49-F238E27FC236}">
                <a16:creationId xmlns:a16="http://schemas.microsoft.com/office/drawing/2014/main" id="{98A06EF0-BBE8-CBF5-B6F7-C6502D50DA85}"/>
              </a:ext>
            </a:extLst>
          </p:cNvPr>
          <p:cNvGrpSpPr/>
          <p:nvPr/>
        </p:nvGrpSpPr>
        <p:grpSpPr>
          <a:xfrm>
            <a:off x="5523848" y="3841766"/>
            <a:ext cx="2667652" cy="1844764"/>
            <a:chOff x="1333198" y="3819380"/>
            <a:chExt cx="2667652" cy="1844764"/>
          </a:xfrm>
        </p:grpSpPr>
        <p:sp>
          <p:nvSpPr>
            <p:cNvPr id="59" name="Rectangle 13">
              <a:extLst>
                <a:ext uri="{FF2B5EF4-FFF2-40B4-BE49-F238E27FC236}">
                  <a16:creationId xmlns:a16="http://schemas.microsoft.com/office/drawing/2014/main" id="{6039A013-8AF6-94F6-23DF-34E736AEEC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33198" y="4402987"/>
              <a:ext cx="713048" cy="29051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r>
                <a:rPr lang="en-US" sz="1400"/>
                <a:t>p</a:t>
              </a:r>
            </a:p>
          </p:txBody>
        </p:sp>
        <p:cxnSp>
          <p:nvCxnSpPr>
            <p:cNvPr id="74" name="Straight Arrow Connector 230">
              <a:extLst>
                <a:ext uri="{FF2B5EF4-FFF2-40B4-BE49-F238E27FC236}">
                  <a16:creationId xmlns:a16="http://schemas.microsoft.com/office/drawing/2014/main" id="{03765A24-285A-88CF-8F21-43492AC8E746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671171" y="4713008"/>
              <a:ext cx="1239" cy="242357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 type="none" w="med" len="med"/>
              <a:tailEnd type="triangle" w="med" len="med"/>
            </a:ln>
          </p:spPr>
        </p:cxnSp>
        <p:sp>
          <p:nvSpPr>
            <p:cNvPr id="77" name="TextBox 102">
              <a:extLst>
                <a:ext uri="{FF2B5EF4-FFF2-40B4-BE49-F238E27FC236}">
                  <a16:creationId xmlns:a16="http://schemas.microsoft.com/office/drawing/2014/main" id="{0F9C7BD0-E022-E279-8FBA-2497A16D34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47481" y="4969072"/>
              <a:ext cx="946093" cy="2862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r>
                <a:rPr lang="en-US" sz="1400" err="1"/>
                <a:t>notDone</a:t>
              </a:r>
              <a:endParaRPr lang="en-US" sz="1400"/>
            </a:p>
          </p:txBody>
        </p:sp>
        <p:grpSp>
          <p:nvGrpSpPr>
            <p:cNvPr id="80" name="Group 79">
              <a:extLst>
                <a:ext uri="{FF2B5EF4-FFF2-40B4-BE49-F238E27FC236}">
                  <a16:creationId xmlns:a16="http://schemas.microsoft.com/office/drawing/2014/main" id="{378B48AC-A5FD-A27B-C926-BE25C213B601}"/>
                </a:ext>
              </a:extLst>
            </p:cNvPr>
            <p:cNvGrpSpPr/>
            <p:nvPr/>
          </p:nvGrpSpPr>
          <p:grpSpPr>
            <a:xfrm>
              <a:off x="2597400" y="4027413"/>
              <a:ext cx="1133475" cy="1636731"/>
              <a:chOff x="3374486" y="3753164"/>
              <a:chExt cx="1133475" cy="1636731"/>
            </a:xfrm>
          </p:grpSpPr>
          <p:sp>
            <p:nvSpPr>
              <p:cNvPr id="93" name="AutoShape 10">
                <a:extLst>
                  <a:ext uri="{FF2B5EF4-FFF2-40B4-BE49-F238E27FC236}">
                    <a16:creationId xmlns:a16="http://schemas.microsoft.com/office/drawing/2014/main" id="{B3CDA432-6A00-8F9A-9668-74EB96B8B30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02564" y="4417765"/>
                <a:ext cx="428625" cy="144462"/>
              </a:xfrm>
              <a:prstGeom prst="flowChartManualOperation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</a:pPr>
                <a:endParaRPr lang="en-US"/>
              </a:p>
            </p:txBody>
          </p:sp>
          <p:cxnSp>
            <p:nvCxnSpPr>
              <p:cNvPr id="94" name="Straight Arrow Connector 230">
                <a:extLst>
                  <a:ext uri="{FF2B5EF4-FFF2-40B4-BE49-F238E27FC236}">
                    <a16:creationId xmlns:a16="http://schemas.microsoft.com/office/drawing/2014/main" id="{E61FEC8E-D651-3BB5-06F2-AF6B7D2DD641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4015637" y="4576820"/>
                <a:ext cx="1239" cy="242357"/>
              </a:xfrm>
              <a:prstGeom prst="straightConnector1">
                <a:avLst/>
              </a:prstGeom>
              <a:noFill/>
              <a:ln w="19050" algn="ctr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</p:spPr>
          </p:cxnSp>
          <p:cxnSp>
            <p:nvCxnSpPr>
              <p:cNvPr id="95" name="Straight Arrow Connector 230">
                <a:extLst>
                  <a:ext uri="{FF2B5EF4-FFF2-40B4-BE49-F238E27FC236}">
                    <a16:creationId xmlns:a16="http://schemas.microsoft.com/office/drawing/2014/main" id="{AA07EFCA-5379-1F5C-9739-6164150C9263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4014398" y="5147538"/>
                <a:ext cx="0" cy="242357"/>
              </a:xfrm>
              <a:prstGeom prst="straightConnector1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</p:spPr>
          </p:cxnSp>
          <p:cxnSp>
            <p:nvCxnSpPr>
              <p:cNvPr id="96" name="Shape 256">
                <a:extLst>
                  <a:ext uri="{FF2B5EF4-FFF2-40B4-BE49-F238E27FC236}">
                    <a16:creationId xmlns:a16="http://schemas.microsoft.com/office/drawing/2014/main" id="{909843A0-B965-3D7F-305F-043BC1E86D49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5400000" flipH="1">
                <a:off x="3146679" y="4258627"/>
                <a:ext cx="1341965" cy="400236"/>
              </a:xfrm>
              <a:prstGeom prst="bentConnector5">
                <a:avLst>
                  <a:gd name="adj1" fmla="val -9904"/>
                  <a:gd name="adj2" fmla="val 217744"/>
                  <a:gd name="adj3" fmla="val 117035"/>
                </a:avLst>
              </a:prstGeom>
              <a:noFill/>
              <a:ln w="19050" algn="ctr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</p:spPr>
          </p:cxnSp>
          <p:sp>
            <p:nvSpPr>
              <p:cNvPr id="97" name="Oval 149">
                <a:extLst>
                  <a:ext uri="{FF2B5EF4-FFF2-40B4-BE49-F238E27FC236}">
                    <a16:creationId xmlns:a16="http://schemas.microsoft.com/office/drawing/2014/main" id="{C905BD09-ADD6-C2AB-5D8C-6AFA829BCF2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22153" y="3753164"/>
                <a:ext cx="304734" cy="313763"/>
              </a:xfrm>
              <a:prstGeom prst="ellipse">
                <a:avLst/>
              </a:prstGeom>
              <a:noFill/>
              <a:ln w="25400" algn="ctr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None/>
                </a:pPr>
                <a:r>
                  <a:rPr lang="en-US"/>
                  <a:t>s0</a:t>
                </a:r>
              </a:p>
            </p:txBody>
          </p:sp>
          <p:cxnSp>
            <p:nvCxnSpPr>
              <p:cNvPr id="98" name="Elbow Connector 190">
                <a:extLst>
                  <a:ext uri="{FF2B5EF4-FFF2-40B4-BE49-F238E27FC236}">
                    <a16:creationId xmlns:a16="http://schemas.microsoft.com/office/drawing/2014/main" id="{2BF34406-A4B7-F6C6-B49F-32582435D7CA}"/>
                  </a:ext>
                </a:extLst>
              </p:cNvPr>
              <p:cNvCxnSpPr>
                <a:cxnSpLocks noChangeShapeType="1"/>
                <a:stCxn id="97" idx="4"/>
              </p:cNvCxnSpPr>
              <p:nvPr/>
            </p:nvCxnSpPr>
            <p:spPr bwMode="auto">
              <a:xfrm rot="5400000">
                <a:off x="4022667" y="4165912"/>
                <a:ext cx="350838" cy="152868"/>
              </a:xfrm>
              <a:prstGeom prst="bentConnector3">
                <a:avLst>
                  <a:gd name="adj1" fmla="val 41855"/>
                </a:avLst>
              </a:prstGeom>
              <a:noFill/>
              <a:ln w="19050" algn="ctr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</p:spPr>
          </p:cxnSp>
          <p:sp>
            <p:nvSpPr>
              <p:cNvPr id="99" name="TextBox 98">
                <a:extLst>
                  <a:ext uri="{FF2B5EF4-FFF2-40B4-BE49-F238E27FC236}">
                    <a16:creationId xmlns:a16="http://schemas.microsoft.com/office/drawing/2014/main" id="{9C02FE86-9AB2-B312-CD46-AD3187E8116A}"/>
                  </a:ext>
                </a:extLst>
              </p:cNvPr>
              <p:cNvSpPr txBox="1"/>
              <p:nvPr/>
            </p:nvSpPr>
            <p:spPr>
              <a:xfrm>
                <a:off x="3374486" y="3784352"/>
                <a:ext cx="485309" cy="286232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>
                  <a:buNone/>
                </a:pPr>
                <a:r>
                  <a:rPr lang="en-US" sz="1400"/>
                  <a:t>f</a:t>
                </a:r>
              </a:p>
            </p:txBody>
          </p:sp>
          <p:cxnSp>
            <p:nvCxnSpPr>
              <p:cNvPr id="100" name="Elbow Connector 190">
                <a:extLst>
                  <a:ext uri="{FF2B5EF4-FFF2-40B4-BE49-F238E27FC236}">
                    <a16:creationId xmlns:a16="http://schemas.microsoft.com/office/drawing/2014/main" id="{9AD1CECC-F466-A2F5-E1DD-43939A2D721C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16200000" flipH="1">
                <a:off x="3708342" y="4165912"/>
                <a:ext cx="350838" cy="152868"/>
              </a:xfrm>
              <a:prstGeom prst="bentConnector3">
                <a:avLst>
                  <a:gd name="adj1" fmla="val 41855"/>
                </a:avLst>
              </a:prstGeom>
              <a:noFill/>
              <a:ln w="19050" algn="ctr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</p:spPr>
          </p:cxnSp>
          <p:cxnSp>
            <p:nvCxnSpPr>
              <p:cNvPr id="101" name="Straight Arrow Connector 100">
                <a:extLst>
                  <a:ext uri="{FF2B5EF4-FFF2-40B4-BE49-F238E27FC236}">
                    <a16:creationId xmlns:a16="http://schemas.microsoft.com/office/drawing/2014/main" id="{1413D7A3-010B-FF2C-3BA5-CBA23A941995}"/>
                  </a:ext>
                </a:extLst>
              </p:cNvPr>
              <p:cNvCxnSpPr/>
              <p:nvPr/>
            </p:nvCxnSpPr>
            <p:spPr bwMode="auto">
              <a:xfrm flipH="1" flipV="1">
                <a:off x="4188327" y="4489202"/>
                <a:ext cx="319634" cy="794"/>
              </a:xfrm>
              <a:prstGeom prst="straightConnector1">
                <a:avLst/>
              </a:prstGeom>
              <a:noFill/>
              <a:ln w="952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</p:cxnSp>
        </p:grp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7ABB20E3-BABB-7AB7-0F56-02D919891E65}"/>
                </a:ext>
              </a:extLst>
            </p:cNvPr>
            <p:cNvSpPr txBox="1"/>
            <p:nvPr/>
          </p:nvSpPr>
          <p:spPr>
            <a:xfrm>
              <a:off x="3530850" y="4696776"/>
              <a:ext cx="470000" cy="3139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buNone/>
              </a:pPr>
              <a:r>
                <a:rPr lang="en-US" sz="1600" err="1">
                  <a:solidFill>
                    <a:srgbClr val="FF0000"/>
                  </a:solidFill>
                </a:rPr>
                <a:t>sel</a:t>
              </a:r>
              <a:endParaRPr lang="en-US" sz="1600">
                <a:solidFill>
                  <a:srgbClr val="FF0000"/>
                </a:solidFill>
              </a:endParaRPr>
            </a:p>
          </p:txBody>
        </p: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726BF06A-FB14-8534-7768-EBE53BD9EDEC}"/>
                </a:ext>
              </a:extLst>
            </p:cNvPr>
            <p:cNvGrpSpPr/>
            <p:nvPr/>
          </p:nvGrpSpPr>
          <p:grpSpPr>
            <a:xfrm>
              <a:off x="2462940" y="5080946"/>
              <a:ext cx="1266526" cy="319620"/>
              <a:chOff x="3240026" y="4806697"/>
              <a:chExt cx="1266526" cy="319620"/>
            </a:xfrm>
          </p:grpSpPr>
          <p:grpSp>
            <p:nvGrpSpPr>
              <p:cNvPr id="87" name="Group 86">
                <a:extLst>
                  <a:ext uri="{FF2B5EF4-FFF2-40B4-BE49-F238E27FC236}">
                    <a16:creationId xmlns:a16="http://schemas.microsoft.com/office/drawing/2014/main" id="{A8D46AD6-3BF1-0090-F992-A8D42577E85A}"/>
                  </a:ext>
                </a:extLst>
              </p:cNvPr>
              <p:cNvGrpSpPr/>
              <p:nvPr/>
            </p:nvGrpSpPr>
            <p:grpSpPr>
              <a:xfrm>
                <a:off x="3557095" y="4806697"/>
                <a:ext cx="949457" cy="319620"/>
                <a:chOff x="1339353" y="4041770"/>
                <a:chExt cx="473976" cy="319620"/>
              </a:xfrm>
              <a:solidFill>
                <a:schemeClr val="accent1"/>
              </a:solidFill>
            </p:grpSpPr>
            <p:sp>
              <p:nvSpPr>
                <p:cNvPr id="89" name="Rectangle 88">
                  <a:extLst>
                    <a:ext uri="{FF2B5EF4-FFF2-40B4-BE49-F238E27FC236}">
                      <a16:creationId xmlns:a16="http://schemas.microsoft.com/office/drawing/2014/main" id="{E60EBB62-3F23-CE05-A634-553AB20F4B3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339353" y="4041770"/>
                  <a:ext cx="473976" cy="319620"/>
                </a:xfrm>
                <a:prstGeom prst="rect">
                  <a:avLst/>
                </a:prstGeom>
                <a:grpFill/>
                <a:ln w="12700">
                  <a:solidFill>
                    <a:srgbClr val="FF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None/>
                  </a:pPr>
                  <a:r>
                    <a:rPr lang="en-US" sz="1400"/>
                    <a:t>s</a:t>
                  </a:r>
                </a:p>
              </p:txBody>
            </p:sp>
            <p:grpSp>
              <p:nvGrpSpPr>
                <p:cNvPr id="90" name="Group 31">
                  <a:extLst>
                    <a:ext uri="{FF2B5EF4-FFF2-40B4-BE49-F238E27FC236}">
                      <a16:creationId xmlns:a16="http://schemas.microsoft.com/office/drawing/2014/main" id="{7B12B0ED-2CB3-7336-621B-3AA3C14C3249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350874" y="4054250"/>
                  <a:ext cx="101142" cy="290356"/>
                  <a:chOff x="7256879" y="1927436"/>
                  <a:chExt cx="300908" cy="310332"/>
                </a:xfrm>
                <a:grpFill/>
              </p:grpSpPr>
              <p:cxnSp>
                <p:nvCxnSpPr>
                  <p:cNvPr id="91" name="Straight Connector 37">
                    <a:extLst>
                      <a:ext uri="{FF2B5EF4-FFF2-40B4-BE49-F238E27FC236}">
                        <a16:creationId xmlns:a16="http://schemas.microsoft.com/office/drawing/2014/main" id="{E462A535-9395-65E7-BD10-5DD7C047CEBB}"/>
                      </a:ext>
                    </a:extLst>
                  </p:cNvPr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7256879" y="1927436"/>
                    <a:ext cx="295273" cy="147284"/>
                  </a:xfrm>
                  <a:prstGeom prst="line">
                    <a:avLst/>
                  </a:prstGeom>
                  <a:grpFill/>
                  <a:ln w="12700" algn="ctr">
                    <a:solidFill>
                      <a:srgbClr val="FF0000"/>
                    </a:solidFill>
                    <a:round/>
                    <a:headEnd/>
                    <a:tailEnd/>
                  </a:ln>
                </p:spPr>
              </p:cxnSp>
              <p:cxnSp>
                <p:nvCxnSpPr>
                  <p:cNvPr id="92" name="Straight Connector 38">
                    <a:extLst>
                      <a:ext uri="{FF2B5EF4-FFF2-40B4-BE49-F238E27FC236}">
                        <a16:creationId xmlns:a16="http://schemas.microsoft.com/office/drawing/2014/main" id="{0162754B-E9B7-A20D-11AF-EBE910CE9A42}"/>
                      </a:ext>
                    </a:extLst>
                  </p:cNvPr>
                  <p:cNvCxnSpPr>
                    <a:cxnSpLocks noChangeShapeType="1"/>
                  </p:cNvCxnSpPr>
                  <p:nvPr/>
                </p:nvCxnSpPr>
                <p:spPr bwMode="auto">
                  <a:xfrm flipV="1">
                    <a:off x="7260467" y="2065489"/>
                    <a:ext cx="297320" cy="172279"/>
                  </a:xfrm>
                  <a:prstGeom prst="line">
                    <a:avLst/>
                  </a:prstGeom>
                  <a:grpFill/>
                  <a:ln w="12700" algn="ctr">
                    <a:solidFill>
                      <a:srgbClr val="FF0000"/>
                    </a:solidFill>
                    <a:round/>
                    <a:headEnd/>
                    <a:tailEnd/>
                  </a:ln>
                </p:spPr>
              </p:cxnSp>
            </p:grpSp>
          </p:grpSp>
          <p:cxnSp>
            <p:nvCxnSpPr>
              <p:cNvPr id="88" name="Straight Arrow Connector 87">
                <a:extLst>
                  <a:ext uri="{FF2B5EF4-FFF2-40B4-BE49-F238E27FC236}">
                    <a16:creationId xmlns:a16="http://schemas.microsoft.com/office/drawing/2014/main" id="{53F76D89-50C6-6186-E10A-857E06F68EE5}"/>
                  </a:ext>
                </a:extLst>
              </p:cNvPr>
              <p:cNvCxnSpPr/>
              <p:nvPr/>
            </p:nvCxnSpPr>
            <p:spPr bwMode="auto">
              <a:xfrm flipV="1">
                <a:off x="3240026" y="4965452"/>
                <a:ext cx="319634" cy="794"/>
              </a:xfrm>
              <a:prstGeom prst="straightConnector1">
                <a:avLst/>
              </a:prstGeom>
              <a:noFill/>
              <a:ln w="952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</p:cxnSp>
        </p:grp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DA4DA045-A296-E249-FEA6-83FFB804725E}"/>
                </a:ext>
              </a:extLst>
            </p:cNvPr>
            <p:cNvSpPr txBox="1"/>
            <p:nvPr/>
          </p:nvSpPr>
          <p:spPr>
            <a:xfrm>
              <a:off x="2363474" y="5182551"/>
              <a:ext cx="436338" cy="3139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buNone/>
              </a:pPr>
              <a:r>
                <a:rPr lang="en-US" sz="1600">
                  <a:solidFill>
                    <a:srgbClr val="FF0000"/>
                  </a:solidFill>
                </a:rPr>
                <a:t>en</a:t>
              </a:r>
            </a:p>
          </p:txBody>
        </p:sp>
        <p:sp>
          <p:nvSpPr>
            <p:cNvPr id="86" name="Freeform 85">
              <a:extLst>
                <a:ext uri="{FF2B5EF4-FFF2-40B4-BE49-F238E27FC236}">
                  <a16:creationId xmlns:a16="http://schemas.microsoft.com/office/drawing/2014/main" id="{158B46BA-118B-9F8C-1D53-D66175328268}"/>
                </a:ext>
              </a:extLst>
            </p:cNvPr>
            <p:cNvSpPr/>
            <p:nvPr/>
          </p:nvSpPr>
          <p:spPr bwMode="auto">
            <a:xfrm>
              <a:off x="1681089" y="3819380"/>
              <a:ext cx="661182" cy="569742"/>
            </a:xfrm>
            <a:custGeom>
              <a:avLst/>
              <a:gdLst>
                <a:gd name="connsiteX0" fmla="*/ 661182 w 661182"/>
                <a:gd name="connsiteY0" fmla="*/ 7034 h 569742"/>
                <a:gd name="connsiteX1" fmla="*/ 0 w 661182"/>
                <a:gd name="connsiteY1" fmla="*/ 0 h 569742"/>
                <a:gd name="connsiteX2" fmla="*/ 7034 w 661182"/>
                <a:gd name="connsiteY2" fmla="*/ 569742 h 569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61182" h="569742">
                  <a:moveTo>
                    <a:pt x="661182" y="7034"/>
                  </a:moveTo>
                  <a:lnTo>
                    <a:pt x="0" y="0"/>
                  </a:lnTo>
                  <a:cubicBezTo>
                    <a:pt x="2345" y="189914"/>
                    <a:pt x="4689" y="379828"/>
                    <a:pt x="7034" y="569742"/>
                  </a:cubicBezTo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ED5DA331-EAB6-C189-90AC-33C275AB0E10}"/>
              </a:ext>
            </a:extLst>
          </p:cNvPr>
          <p:cNvSpPr txBox="1"/>
          <p:nvPr/>
        </p:nvSpPr>
        <p:spPr>
          <a:xfrm>
            <a:off x="6351385" y="3163942"/>
            <a:ext cx="21531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FF0000"/>
                </a:solidFill>
                <a:latin typeface="Comic Sans MS" panose="030F0702030302020204" pitchFamily="66" charset="0"/>
              </a:rPr>
              <a:t>No “loop” syntax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DECFB4-9830-7574-4C79-AE2DFD1EA27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L02-</a:t>
            </a:r>
            <a:fld id="{7D3E83D8-6A0E-4416-8509-48224F3DAD15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827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build="p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76FD9A3-25BA-9118-FEDF-068DA88371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/>
          <a:p>
            <a:r>
              <a:rPr lang="en-US" dirty="0"/>
              <a:t>A more sophisticated example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10C15E5A-D459-57F9-21E4-712559BBE4E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6E1EEC8-CCD7-9DB5-1781-84F37B45CBA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L02-</a:t>
            </a:r>
            <a:fld id="{7D3E83D8-6A0E-4416-8509-48224F3DAD15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8867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6238" y="283946"/>
            <a:ext cx="7772400" cy="1143000"/>
          </a:xfrm>
        </p:spPr>
        <p:txBody>
          <a:bodyPr/>
          <a:lstStyle/>
          <a:p>
            <a:r>
              <a:rPr lang="en-US" dirty="0"/>
              <a:t>Multiplication by repeated addition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05943" y="1651379"/>
            <a:ext cx="3025187" cy="31700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	1101	</a:t>
            </a:r>
            <a:r>
              <a:rPr lang="en-US" dirty="0">
                <a:latin typeface="+mn-lt"/>
                <a:cs typeface="Courier New" pitchFamily="49" charset="0"/>
              </a:rPr>
              <a:t>(13)</a:t>
            </a:r>
          </a:p>
          <a:p>
            <a:pPr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	1011	</a:t>
            </a:r>
            <a:r>
              <a:rPr lang="en-US" dirty="0">
                <a:latin typeface="+mn-lt"/>
                <a:cs typeface="Courier New" pitchFamily="49" charset="0"/>
              </a:rPr>
              <a:t>(11)</a:t>
            </a:r>
          </a:p>
          <a:p>
            <a:pPr>
              <a:buNone/>
            </a:pP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     1101</a:t>
            </a:r>
          </a:p>
          <a:p>
            <a:pPr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x   </a:t>
            </a:r>
            <a:r>
              <a:rPr lang="en-US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1011</a:t>
            </a:r>
          </a:p>
          <a:p>
            <a:pPr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    </a:t>
            </a:r>
            <a:r>
              <a:rPr lang="en-US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1101</a:t>
            </a:r>
          </a:p>
          <a:p>
            <a:pPr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+   1101</a:t>
            </a:r>
          </a:p>
          <a:p>
            <a:pPr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+  0000</a:t>
            </a:r>
          </a:p>
          <a:p>
            <a:pPr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+ 1101</a:t>
            </a:r>
          </a:p>
          <a:p>
            <a:pPr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1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0001111	</a:t>
            </a:r>
            <a:r>
              <a:rPr lang="en-US" dirty="0">
                <a:latin typeface="+mn-lt"/>
                <a:cs typeface="Courier New" pitchFamily="49" charset="0"/>
              </a:rPr>
              <a:t>(143)  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70292" y="1612992"/>
            <a:ext cx="204414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dirty="0">
                <a:cs typeface="Courier New" pitchFamily="49" charset="0"/>
              </a:rPr>
              <a:t>b Multiplicand</a:t>
            </a:r>
          </a:p>
          <a:p>
            <a:pPr>
              <a:buNone/>
            </a:pPr>
            <a:r>
              <a:rPr lang="en-US" dirty="0"/>
              <a:t>a Multiplier   *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5222380" y="3001756"/>
            <a:ext cx="3570208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m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= (a[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]==0)? 0 : b;</a:t>
            </a:r>
            <a:endParaRPr lang="en-US" dirty="0"/>
          </a:p>
        </p:txBody>
      </p:sp>
      <p:cxnSp>
        <p:nvCxnSpPr>
          <p:cNvPr id="78" name="Straight Connector 77"/>
          <p:cNvCxnSpPr/>
          <p:nvPr/>
        </p:nvCxnSpPr>
        <p:spPr bwMode="auto">
          <a:xfrm flipH="1">
            <a:off x="1746915" y="3211576"/>
            <a:ext cx="2825085" cy="0"/>
          </a:xfrm>
          <a:prstGeom prst="line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" name="TextBox 2"/>
          <p:cNvSpPr txBox="1"/>
          <p:nvPr/>
        </p:nvSpPr>
        <p:spPr>
          <a:xfrm>
            <a:off x="5029199" y="1783723"/>
            <a:ext cx="37616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dirty="0"/>
              <a:t>At each step we add either 1101 or 0 to the result depending upon a bit in the multiplier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5029199" y="3449024"/>
            <a:ext cx="37616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dirty="0"/>
              <a:t>We also shift the result by one position at every step</a:t>
            </a:r>
          </a:p>
        </p:txBody>
      </p:sp>
      <p:cxnSp>
        <p:nvCxnSpPr>
          <p:cNvPr id="14" name="Straight Connector 13"/>
          <p:cNvCxnSpPr/>
          <p:nvPr/>
        </p:nvCxnSpPr>
        <p:spPr bwMode="auto">
          <a:xfrm flipH="1">
            <a:off x="1653092" y="4789580"/>
            <a:ext cx="2825085" cy="0"/>
          </a:xfrm>
          <a:prstGeom prst="line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" name="TextBox 3"/>
          <p:cNvSpPr txBox="1"/>
          <p:nvPr/>
        </p:nvSpPr>
        <p:spPr>
          <a:xfrm>
            <a:off x="756781" y="3371088"/>
            <a:ext cx="598241" cy="14311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dirty="0"/>
              <a:t>m0</a:t>
            </a:r>
          </a:p>
          <a:p>
            <a:pPr>
              <a:buNone/>
            </a:pPr>
            <a:r>
              <a:rPr lang="en-US" dirty="0"/>
              <a:t>m1</a:t>
            </a:r>
          </a:p>
          <a:p>
            <a:pPr>
              <a:buNone/>
            </a:pPr>
            <a:r>
              <a:rPr lang="en-US" dirty="0"/>
              <a:t>m2</a:t>
            </a:r>
          </a:p>
          <a:p>
            <a:pPr>
              <a:buNone/>
            </a:pPr>
            <a:r>
              <a:rPr lang="en-US" dirty="0"/>
              <a:t>m3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029200" y="4560327"/>
            <a:ext cx="376167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dirty="0"/>
              <a:t>However, our </a:t>
            </a:r>
            <a:r>
              <a:rPr lang="en-US" dirty="0" err="1"/>
              <a:t>addN</a:t>
            </a:r>
            <a:r>
              <a:rPr lang="en-US" dirty="0"/>
              <a:t> circuit adds only two numbers at a time!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5C349CB-80DB-6568-2B8C-CF2C891FF96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L02-</a:t>
            </a:r>
            <a:fld id="{7D3E83D8-6A0E-4416-8509-48224F3DAD15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994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6238" y="283946"/>
            <a:ext cx="7772400" cy="1143000"/>
          </a:xfrm>
        </p:spPr>
        <p:txBody>
          <a:bodyPr/>
          <a:lstStyle/>
          <a:p>
            <a:r>
              <a:rPr lang="en-US" dirty="0"/>
              <a:t>Multiplication by repeated addition </a:t>
            </a:r>
            <a:r>
              <a:rPr lang="en-US" sz="2400" i="1" dirty="0"/>
              <a:t>cont.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05943" y="1651379"/>
            <a:ext cx="3025187" cy="39087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	1101	</a:t>
            </a:r>
            <a:r>
              <a:rPr lang="en-US" dirty="0">
                <a:latin typeface="+mn-lt"/>
                <a:cs typeface="Courier New" pitchFamily="49" charset="0"/>
              </a:rPr>
              <a:t>(13)</a:t>
            </a:r>
          </a:p>
          <a:p>
            <a:pPr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	1011	</a:t>
            </a:r>
            <a:r>
              <a:rPr lang="en-US" dirty="0">
                <a:latin typeface="+mn-lt"/>
                <a:cs typeface="Courier New" pitchFamily="49" charset="0"/>
              </a:rPr>
              <a:t>(11)</a:t>
            </a:r>
          </a:p>
          <a:p>
            <a:pPr>
              <a:buNone/>
            </a:pP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     0000</a:t>
            </a:r>
          </a:p>
          <a:p>
            <a:pPr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+   </a:t>
            </a:r>
            <a:r>
              <a:rPr lang="en-US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1101</a:t>
            </a:r>
          </a:p>
          <a:p>
            <a:pPr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    </a:t>
            </a:r>
            <a:r>
              <a:rPr lang="en-US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0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1101</a:t>
            </a:r>
          </a:p>
          <a:p>
            <a:pPr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+   1101</a:t>
            </a:r>
          </a:p>
          <a:p>
            <a:pPr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1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00111</a:t>
            </a:r>
          </a:p>
          <a:p>
            <a:pPr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+  0000</a:t>
            </a:r>
          </a:p>
          <a:p>
            <a:pPr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0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100111</a:t>
            </a:r>
          </a:p>
          <a:p>
            <a:pPr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+ 1101</a:t>
            </a:r>
          </a:p>
          <a:p>
            <a:pPr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1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0001111	</a:t>
            </a:r>
            <a:r>
              <a:rPr lang="en-US" dirty="0">
                <a:latin typeface="+mn-lt"/>
                <a:cs typeface="Courier New" pitchFamily="49" charset="0"/>
              </a:rPr>
              <a:t>(143)  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70292" y="1612992"/>
            <a:ext cx="2044149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dirty="0">
                <a:cs typeface="Courier New" pitchFamily="49" charset="0"/>
              </a:rPr>
              <a:t>b Multiplicand</a:t>
            </a:r>
          </a:p>
          <a:p>
            <a:pPr>
              <a:buNone/>
            </a:pPr>
            <a:r>
              <a:rPr lang="en-US" dirty="0"/>
              <a:t>a Multiplier   *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err="1"/>
              <a:t>tp</a:t>
            </a:r>
            <a:endParaRPr lang="en-US" dirty="0"/>
          </a:p>
          <a:p>
            <a:pPr>
              <a:buNone/>
            </a:pPr>
            <a:r>
              <a:rPr lang="en-US" dirty="0"/>
              <a:t>m0</a:t>
            </a:r>
          </a:p>
          <a:p>
            <a:pPr>
              <a:buNone/>
            </a:pPr>
            <a:r>
              <a:rPr lang="en-US" dirty="0" err="1"/>
              <a:t>tp</a:t>
            </a:r>
            <a:endParaRPr lang="en-US" dirty="0"/>
          </a:p>
          <a:p>
            <a:pPr>
              <a:buNone/>
            </a:pPr>
            <a:r>
              <a:rPr lang="en-US" dirty="0"/>
              <a:t>m1</a:t>
            </a:r>
          </a:p>
          <a:p>
            <a:pPr>
              <a:buNone/>
            </a:pPr>
            <a:r>
              <a:rPr lang="en-US" dirty="0" err="1"/>
              <a:t>tp</a:t>
            </a:r>
            <a:endParaRPr lang="en-US" dirty="0"/>
          </a:p>
          <a:p>
            <a:pPr>
              <a:buNone/>
            </a:pPr>
            <a:r>
              <a:rPr lang="en-US" dirty="0"/>
              <a:t>m2</a:t>
            </a:r>
          </a:p>
          <a:p>
            <a:pPr>
              <a:buNone/>
            </a:pPr>
            <a:r>
              <a:rPr lang="en-US" dirty="0" err="1"/>
              <a:t>tp</a:t>
            </a:r>
            <a:endParaRPr lang="en-US" dirty="0"/>
          </a:p>
          <a:p>
            <a:pPr>
              <a:buNone/>
            </a:pPr>
            <a:r>
              <a:rPr lang="en-US" dirty="0"/>
              <a:t>m3</a:t>
            </a:r>
          </a:p>
          <a:p>
            <a:pPr>
              <a:buNone/>
            </a:pPr>
            <a:r>
              <a:rPr lang="en-US" dirty="0" err="1"/>
              <a:t>tp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 bwMode="auto">
          <a:xfrm flipH="1">
            <a:off x="1653092" y="5486044"/>
            <a:ext cx="2825085" cy="0"/>
          </a:xfrm>
          <a:prstGeom prst="line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/>
          <p:nvPr/>
        </p:nvCxnSpPr>
        <p:spPr bwMode="auto">
          <a:xfrm flipH="1">
            <a:off x="1653092" y="4078441"/>
            <a:ext cx="2825085" cy="0"/>
          </a:xfrm>
          <a:prstGeom prst="line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4" name="TextBox 73"/>
          <p:cNvSpPr txBox="1"/>
          <p:nvPr/>
        </p:nvSpPr>
        <p:spPr>
          <a:xfrm>
            <a:off x="5222380" y="3001756"/>
            <a:ext cx="3570208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m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= (a[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]==0)? 0 : b;</a:t>
            </a:r>
            <a:endParaRPr lang="en-US" dirty="0"/>
          </a:p>
        </p:txBody>
      </p:sp>
      <p:cxnSp>
        <p:nvCxnSpPr>
          <p:cNvPr id="78" name="Straight Connector 77"/>
          <p:cNvCxnSpPr/>
          <p:nvPr/>
        </p:nvCxnSpPr>
        <p:spPr bwMode="auto">
          <a:xfrm flipH="1">
            <a:off x="1653092" y="3244088"/>
            <a:ext cx="2825085" cy="0"/>
          </a:xfrm>
          <a:prstGeom prst="line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1" name="Straight Connector 90"/>
          <p:cNvCxnSpPr/>
          <p:nvPr/>
        </p:nvCxnSpPr>
        <p:spPr bwMode="auto">
          <a:xfrm flipH="1">
            <a:off x="1653092" y="4776351"/>
            <a:ext cx="2825085" cy="0"/>
          </a:xfrm>
          <a:prstGeom prst="line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" name="TextBox 2"/>
          <p:cNvSpPr txBox="1"/>
          <p:nvPr/>
        </p:nvSpPr>
        <p:spPr>
          <a:xfrm>
            <a:off x="5029200" y="1783723"/>
            <a:ext cx="37541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dirty="0"/>
              <a:t>At each step we add either 1101 or 0 to the result depending upon a bit in the multiplier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5029200" y="3449024"/>
            <a:ext cx="3754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dirty="0"/>
              <a:t>We also shift the result by one position at every step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5038396" y="4296337"/>
            <a:ext cx="37541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dirty="0"/>
              <a:t>Notice, the first addition is unnecessary because it simply yields m0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EDF36F-D585-3185-62D1-79C335DF07D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L02-</a:t>
            </a:r>
            <a:fld id="{7D3E83D8-6A0E-4416-8509-48224F3DAD15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90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 animBg="1"/>
      <p:bldP spid="76" grpId="0"/>
      <p:bldP spid="7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6238" y="283946"/>
            <a:ext cx="7772400" cy="1143000"/>
          </a:xfrm>
        </p:spPr>
        <p:txBody>
          <a:bodyPr/>
          <a:lstStyle/>
          <a:p>
            <a:r>
              <a:rPr lang="en-US" dirty="0"/>
              <a:t>Multiplication by repeated addition </a:t>
            </a:r>
            <a:r>
              <a:rPr lang="en-US" dirty="0" err="1"/>
              <a:t>ckt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705943" y="1651379"/>
            <a:ext cx="3025187" cy="39087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	1101	</a:t>
            </a:r>
            <a:r>
              <a:rPr lang="en-US" dirty="0">
                <a:latin typeface="+mn-lt"/>
                <a:cs typeface="Courier New" pitchFamily="49" charset="0"/>
              </a:rPr>
              <a:t>(13)</a:t>
            </a:r>
          </a:p>
          <a:p>
            <a:pPr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	1011	</a:t>
            </a:r>
            <a:r>
              <a:rPr lang="en-US" dirty="0">
                <a:latin typeface="+mn-lt"/>
                <a:cs typeface="Courier New" pitchFamily="49" charset="0"/>
              </a:rPr>
              <a:t>(11)</a:t>
            </a:r>
          </a:p>
          <a:p>
            <a:pPr>
              <a:buNone/>
            </a:pP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     0000</a:t>
            </a:r>
          </a:p>
          <a:p>
            <a:pPr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+   </a:t>
            </a:r>
            <a:r>
              <a:rPr lang="en-US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1101</a:t>
            </a:r>
          </a:p>
          <a:p>
            <a:pPr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    </a:t>
            </a:r>
            <a:r>
              <a:rPr lang="en-US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0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1101</a:t>
            </a:r>
          </a:p>
          <a:p>
            <a:pPr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+   1101</a:t>
            </a:r>
          </a:p>
          <a:p>
            <a:pPr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1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00111</a:t>
            </a:r>
          </a:p>
          <a:p>
            <a:pPr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+  0000</a:t>
            </a:r>
          </a:p>
          <a:p>
            <a:pPr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0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100111</a:t>
            </a:r>
          </a:p>
          <a:p>
            <a:pPr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+ 1101</a:t>
            </a:r>
          </a:p>
          <a:p>
            <a:pPr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1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0001111	</a:t>
            </a:r>
            <a:r>
              <a:rPr lang="en-US" dirty="0">
                <a:latin typeface="+mn-lt"/>
                <a:cs typeface="Courier New" pitchFamily="49" charset="0"/>
              </a:rPr>
              <a:t>(143)  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70292" y="1612992"/>
            <a:ext cx="2044149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dirty="0">
                <a:cs typeface="Courier New" pitchFamily="49" charset="0"/>
              </a:rPr>
              <a:t>b Multiplicand</a:t>
            </a:r>
          </a:p>
          <a:p>
            <a:pPr>
              <a:buNone/>
            </a:pPr>
            <a:r>
              <a:rPr lang="en-US" dirty="0"/>
              <a:t>a Multiplier   *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err="1"/>
              <a:t>tp</a:t>
            </a:r>
            <a:endParaRPr lang="en-US" dirty="0"/>
          </a:p>
          <a:p>
            <a:pPr>
              <a:buNone/>
            </a:pPr>
            <a:r>
              <a:rPr lang="en-US" dirty="0"/>
              <a:t>m0</a:t>
            </a:r>
          </a:p>
          <a:p>
            <a:pPr>
              <a:buNone/>
            </a:pPr>
            <a:r>
              <a:rPr lang="en-US" dirty="0" err="1"/>
              <a:t>tp</a:t>
            </a:r>
            <a:endParaRPr lang="en-US" dirty="0"/>
          </a:p>
          <a:p>
            <a:pPr>
              <a:buNone/>
            </a:pPr>
            <a:r>
              <a:rPr lang="en-US" dirty="0"/>
              <a:t>m1</a:t>
            </a:r>
          </a:p>
          <a:p>
            <a:pPr>
              <a:buNone/>
            </a:pPr>
            <a:r>
              <a:rPr lang="en-US" dirty="0" err="1"/>
              <a:t>tp</a:t>
            </a:r>
            <a:endParaRPr lang="en-US" dirty="0"/>
          </a:p>
          <a:p>
            <a:pPr>
              <a:buNone/>
            </a:pPr>
            <a:r>
              <a:rPr lang="en-US" dirty="0"/>
              <a:t>m2</a:t>
            </a:r>
          </a:p>
          <a:p>
            <a:pPr>
              <a:buNone/>
            </a:pPr>
            <a:r>
              <a:rPr lang="en-US" dirty="0" err="1"/>
              <a:t>tp</a:t>
            </a:r>
            <a:endParaRPr lang="en-US" dirty="0"/>
          </a:p>
          <a:p>
            <a:pPr>
              <a:buNone/>
            </a:pPr>
            <a:r>
              <a:rPr lang="en-US" dirty="0"/>
              <a:t>m3</a:t>
            </a:r>
          </a:p>
          <a:p>
            <a:pPr>
              <a:buNone/>
            </a:pPr>
            <a:r>
              <a:rPr lang="en-US" dirty="0" err="1"/>
              <a:t>tp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 bwMode="auto">
          <a:xfrm flipH="1">
            <a:off x="1686257" y="5021031"/>
            <a:ext cx="2825085" cy="0"/>
          </a:xfrm>
          <a:prstGeom prst="line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/>
          <p:nvPr/>
        </p:nvCxnSpPr>
        <p:spPr bwMode="auto">
          <a:xfrm flipH="1">
            <a:off x="1686257" y="3847741"/>
            <a:ext cx="2825085" cy="0"/>
          </a:xfrm>
          <a:prstGeom prst="line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4" name="TextBox 73"/>
          <p:cNvSpPr txBox="1"/>
          <p:nvPr/>
        </p:nvSpPr>
        <p:spPr>
          <a:xfrm>
            <a:off x="627769" y="5820351"/>
            <a:ext cx="357020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m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= (a[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]==0)? 0 : b;</a:t>
            </a:r>
            <a:endParaRPr lang="en-US" dirty="0"/>
          </a:p>
        </p:txBody>
      </p:sp>
      <p:cxnSp>
        <p:nvCxnSpPr>
          <p:cNvPr id="78" name="Straight Connector 77"/>
          <p:cNvCxnSpPr/>
          <p:nvPr/>
        </p:nvCxnSpPr>
        <p:spPr bwMode="auto">
          <a:xfrm flipH="1">
            <a:off x="1653092" y="3234785"/>
            <a:ext cx="2825085" cy="0"/>
          </a:xfrm>
          <a:prstGeom prst="line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1" name="Straight Connector 90"/>
          <p:cNvCxnSpPr/>
          <p:nvPr/>
        </p:nvCxnSpPr>
        <p:spPr bwMode="auto">
          <a:xfrm flipH="1">
            <a:off x="1653092" y="4440820"/>
            <a:ext cx="2825085" cy="0"/>
          </a:xfrm>
          <a:prstGeom prst="line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3" name="Group 2"/>
          <p:cNvGrpSpPr/>
          <p:nvPr/>
        </p:nvGrpSpPr>
        <p:grpSpPr>
          <a:xfrm>
            <a:off x="5663813" y="3076228"/>
            <a:ext cx="2729552" cy="396624"/>
            <a:chOff x="5663813" y="2506477"/>
            <a:chExt cx="2729552" cy="396624"/>
          </a:xfrm>
        </p:grpSpPr>
        <p:sp>
          <p:nvSpPr>
            <p:cNvPr id="34" name="Rectangle 33"/>
            <p:cNvSpPr/>
            <p:nvPr/>
          </p:nvSpPr>
          <p:spPr bwMode="auto">
            <a:xfrm>
              <a:off x="5663813" y="2506477"/>
              <a:ext cx="2729552" cy="382137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6578219" y="2533769"/>
              <a:ext cx="82266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buNone/>
              </a:pPr>
              <a:r>
                <a:rPr lang="en-US" dirty="0"/>
                <a:t>add4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4915468" y="2300580"/>
            <a:ext cx="1965269" cy="784738"/>
            <a:chOff x="4915468" y="1730829"/>
            <a:chExt cx="1965269" cy="784738"/>
          </a:xfrm>
        </p:grpSpPr>
        <p:sp>
          <p:nvSpPr>
            <p:cNvPr id="28" name="Rectangle 27"/>
            <p:cNvSpPr/>
            <p:nvPr/>
          </p:nvSpPr>
          <p:spPr bwMode="auto">
            <a:xfrm>
              <a:off x="5679734" y="1744477"/>
              <a:ext cx="1201003" cy="368489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cxnSp>
          <p:nvCxnSpPr>
            <p:cNvPr id="29" name="Straight Arrow Connector 28"/>
            <p:cNvCxnSpPr/>
            <p:nvPr/>
          </p:nvCxnSpPr>
          <p:spPr bwMode="auto">
            <a:xfrm>
              <a:off x="5829858" y="2106134"/>
              <a:ext cx="0" cy="409433"/>
            </a:xfrm>
            <a:prstGeom prst="straightConnector1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30" name="Straight Arrow Connector 29"/>
            <p:cNvCxnSpPr/>
            <p:nvPr/>
          </p:nvCxnSpPr>
          <p:spPr bwMode="auto">
            <a:xfrm>
              <a:off x="6132386" y="2106134"/>
              <a:ext cx="0" cy="409433"/>
            </a:xfrm>
            <a:prstGeom prst="straightConnector1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31" name="Straight Arrow Connector 30"/>
            <p:cNvCxnSpPr/>
            <p:nvPr/>
          </p:nvCxnSpPr>
          <p:spPr bwMode="auto">
            <a:xfrm>
              <a:off x="6434914" y="2106134"/>
              <a:ext cx="0" cy="409433"/>
            </a:xfrm>
            <a:prstGeom prst="straightConnector1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32" name="Straight Arrow Connector 31"/>
            <p:cNvCxnSpPr/>
            <p:nvPr/>
          </p:nvCxnSpPr>
          <p:spPr bwMode="auto">
            <a:xfrm>
              <a:off x="6737442" y="2106134"/>
              <a:ext cx="0" cy="409433"/>
            </a:xfrm>
            <a:prstGeom prst="straightConnector1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33" name="Straight Arrow Connector 32"/>
            <p:cNvCxnSpPr>
              <a:endCxn id="28" idx="1"/>
            </p:cNvCxnSpPr>
            <p:nvPr/>
          </p:nvCxnSpPr>
          <p:spPr bwMode="auto">
            <a:xfrm>
              <a:off x="5434076" y="1921898"/>
              <a:ext cx="245658" cy="6824"/>
            </a:xfrm>
            <a:prstGeom prst="straightConnector1">
              <a:avLst/>
            </a:prstGeom>
            <a:no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sp>
          <p:nvSpPr>
            <p:cNvPr id="84" name="TextBox 83"/>
            <p:cNvSpPr txBox="1"/>
            <p:nvPr/>
          </p:nvSpPr>
          <p:spPr>
            <a:xfrm>
              <a:off x="4915468" y="1730829"/>
              <a:ext cx="50206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buNone/>
              </a:pPr>
              <a:r>
                <a:rPr lang="en-US" dirty="0">
                  <a:solidFill>
                    <a:srgbClr val="FF0000"/>
                  </a:solidFill>
                </a:rPr>
                <a:t>a1</a:t>
              </a:r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6007295" y="1758125"/>
              <a:ext cx="59824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buNone/>
              </a:pPr>
              <a:r>
                <a:rPr lang="en-US" dirty="0"/>
                <a:t>m1</a:t>
              </a: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4685731" y="3681279"/>
            <a:ext cx="1965264" cy="771090"/>
            <a:chOff x="4685731" y="3111528"/>
            <a:chExt cx="1965264" cy="771090"/>
          </a:xfrm>
        </p:grpSpPr>
        <p:sp>
          <p:nvSpPr>
            <p:cNvPr id="37" name="Rectangle 36"/>
            <p:cNvSpPr/>
            <p:nvPr/>
          </p:nvSpPr>
          <p:spPr bwMode="auto">
            <a:xfrm>
              <a:off x="5449992" y="3111528"/>
              <a:ext cx="1201003" cy="368489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cxnSp>
          <p:nvCxnSpPr>
            <p:cNvPr id="38" name="Straight Arrow Connector 37"/>
            <p:cNvCxnSpPr/>
            <p:nvPr/>
          </p:nvCxnSpPr>
          <p:spPr bwMode="auto">
            <a:xfrm>
              <a:off x="5600116" y="3473185"/>
              <a:ext cx="0" cy="409433"/>
            </a:xfrm>
            <a:prstGeom prst="straightConnector1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39" name="Straight Arrow Connector 38"/>
            <p:cNvCxnSpPr/>
            <p:nvPr/>
          </p:nvCxnSpPr>
          <p:spPr bwMode="auto">
            <a:xfrm>
              <a:off x="5902644" y="3473185"/>
              <a:ext cx="0" cy="409433"/>
            </a:xfrm>
            <a:prstGeom prst="straightConnector1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40" name="Straight Arrow Connector 39"/>
            <p:cNvCxnSpPr/>
            <p:nvPr/>
          </p:nvCxnSpPr>
          <p:spPr bwMode="auto">
            <a:xfrm>
              <a:off x="6205172" y="3473185"/>
              <a:ext cx="0" cy="409433"/>
            </a:xfrm>
            <a:prstGeom prst="straightConnector1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41" name="Straight Arrow Connector 40"/>
            <p:cNvCxnSpPr/>
            <p:nvPr/>
          </p:nvCxnSpPr>
          <p:spPr bwMode="auto">
            <a:xfrm>
              <a:off x="6507700" y="3473185"/>
              <a:ext cx="0" cy="409433"/>
            </a:xfrm>
            <a:prstGeom prst="straightConnector1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42" name="Straight Arrow Connector 41"/>
            <p:cNvCxnSpPr>
              <a:endCxn id="37" idx="1"/>
            </p:cNvCxnSpPr>
            <p:nvPr/>
          </p:nvCxnSpPr>
          <p:spPr bwMode="auto">
            <a:xfrm>
              <a:off x="5204334" y="3288949"/>
              <a:ext cx="245658" cy="6824"/>
            </a:xfrm>
            <a:prstGeom prst="straightConnector1">
              <a:avLst/>
            </a:prstGeom>
            <a:no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sp>
          <p:nvSpPr>
            <p:cNvPr id="85" name="TextBox 84"/>
            <p:cNvSpPr txBox="1"/>
            <p:nvPr/>
          </p:nvSpPr>
          <p:spPr>
            <a:xfrm>
              <a:off x="4685731" y="3125175"/>
              <a:ext cx="50206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buNone/>
              </a:pPr>
              <a:r>
                <a:rPr lang="en-US" dirty="0">
                  <a:solidFill>
                    <a:srgbClr val="FF0000"/>
                  </a:solidFill>
                </a:rPr>
                <a:t>a2</a:t>
              </a:r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5750263" y="3125176"/>
              <a:ext cx="59824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buNone/>
              </a:pPr>
              <a:r>
                <a:rPr lang="en-US" dirty="0"/>
                <a:t>m2</a:t>
              </a: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4496938" y="5021031"/>
            <a:ext cx="1978911" cy="771090"/>
            <a:chOff x="4496938" y="4451280"/>
            <a:chExt cx="1978911" cy="771090"/>
          </a:xfrm>
        </p:grpSpPr>
        <p:sp>
          <p:nvSpPr>
            <p:cNvPr id="56" name="Rectangle 55"/>
            <p:cNvSpPr/>
            <p:nvPr/>
          </p:nvSpPr>
          <p:spPr bwMode="auto">
            <a:xfrm>
              <a:off x="5274846" y="4451280"/>
              <a:ext cx="1201003" cy="368489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cxnSp>
          <p:nvCxnSpPr>
            <p:cNvPr id="57" name="Straight Arrow Connector 56"/>
            <p:cNvCxnSpPr/>
            <p:nvPr/>
          </p:nvCxnSpPr>
          <p:spPr bwMode="auto">
            <a:xfrm>
              <a:off x="5424970" y="4812937"/>
              <a:ext cx="0" cy="409433"/>
            </a:xfrm>
            <a:prstGeom prst="straightConnector1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58" name="Straight Arrow Connector 57"/>
            <p:cNvCxnSpPr/>
            <p:nvPr/>
          </p:nvCxnSpPr>
          <p:spPr bwMode="auto">
            <a:xfrm>
              <a:off x="5727498" y="4812937"/>
              <a:ext cx="0" cy="409433"/>
            </a:xfrm>
            <a:prstGeom prst="straightConnector1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59" name="Straight Arrow Connector 58"/>
            <p:cNvCxnSpPr/>
            <p:nvPr/>
          </p:nvCxnSpPr>
          <p:spPr bwMode="auto">
            <a:xfrm>
              <a:off x="6030026" y="4812937"/>
              <a:ext cx="0" cy="409433"/>
            </a:xfrm>
            <a:prstGeom prst="straightConnector1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60" name="Straight Arrow Connector 59"/>
            <p:cNvCxnSpPr/>
            <p:nvPr/>
          </p:nvCxnSpPr>
          <p:spPr bwMode="auto">
            <a:xfrm>
              <a:off x="6332554" y="4812937"/>
              <a:ext cx="0" cy="409433"/>
            </a:xfrm>
            <a:prstGeom prst="straightConnector1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61" name="Straight Arrow Connector 60"/>
            <p:cNvCxnSpPr>
              <a:endCxn id="56" idx="1"/>
            </p:cNvCxnSpPr>
            <p:nvPr/>
          </p:nvCxnSpPr>
          <p:spPr bwMode="auto">
            <a:xfrm>
              <a:off x="5029188" y="4628701"/>
              <a:ext cx="245658" cy="6824"/>
            </a:xfrm>
            <a:prstGeom prst="straightConnector1">
              <a:avLst/>
            </a:prstGeom>
            <a:no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sp>
          <p:nvSpPr>
            <p:cNvPr id="86" name="TextBox 85"/>
            <p:cNvSpPr txBox="1"/>
            <p:nvPr/>
          </p:nvSpPr>
          <p:spPr>
            <a:xfrm>
              <a:off x="4496938" y="4451283"/>
              <a:ext cx="50206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buNone/>
              </a:pPr>
              <a:r>
                <a:rPr lang="en-US" dirty="0">
                  <a:solidFill>
                    <a:srgbClr val="FF0000"/>
                  </a:solidFill>
                </a:rPr>
                <a:t>a3</a:t>
              </a:r>
            </a:p>
          </p:txBody>
        </p:sp>
        <p:sp>
          <p:nvSpPr>
            <p:cNvPr id="90" name="TextBox 89"/>
            <p:cNvSpPr txBox="1"/>
            <p:nvPr/>
          </p:nvSpPr>
          <p:spPr>
            <a:xfrm>
              <a:off x="5602412" y="4451283"/>
              <a:ext cx="59824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buNone/>
              </a:pPr>
              <a:r>
                <a:rPr lang="en-US" dirty="0"/>
                <a:t>m3</a:t>
              </a: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5406780" y="4470575"/>
            <a:ext cx="2729552" cy="382975"/>
            <a:chOff x="5406780" y="3900824"/>
            <a:chExt cx="2729552" cy="382975"/>
          </a:xfrm>
        </p:grpSpPr>
        <p:sp>
          <p:nvSpPr>
            <p:cNvPr id="48" name="Rectangle 47"/>
            <p:cNvSpPr/>
            <p:nvPr/>
          </p:nvSpPr>
          <p:spPr bwMode="auto">
            <a:xfrm>
              <a:off x="5406780" y="3900824"/>
              <a:ext cx="2729552" cy="382137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6348479" y="3914467"/>
              <a:ext cx="82266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buNone/>
              </a:pPr>
              <a:r>
                <a:rPr lang="en-US" dirty="0"/>
                <a:t>add4</a:t>
              </a:r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5554639" y="3267297"/>
            <a:ext cx="2756848" cy="3318330"/>
            <a:chOff x="5554639" y="2697546"/>
            <a:chExt cx="2756848" cy="3318330"/>
          </a:xfrm>
        </p:grpSpPr>
        <p:cxnSp>
          <p:nvCxnSpPr>
            <p:cNvPr id="20" name="Straight Arrow Connector 19"/>
            <p:cNvCxnSpPr/>
            <p:nvPr/>
          </p:nvCxnSpPr>
          <p:spPr bwMode="auto">
            <a:xfrm>
              <a:off x="7685951" y="2925012"/>
              <a:ext cx="0" cy="959890"/>
            </a:xfrm>
            <a:prstGeom prst="straightConnector1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21" name="Straight Arrow Connector 20"/>
            <p:cNvCxnSpPr/>
            <p:nvPr/>
          </p:nvCxnSpPr>
          <p:spPr bwMode="auto">
            <a:xfrm>
              <a:off x="7401621" y="2938659"/>
              <a:ext cx="0" cy="959890"/>
            </a:xfrm>
            <a:prstGeom prst="straightConnector1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22" name="Straight Arrow Connector 21"/>
            <p:cNvCxnSpPr/>
            <p:nvPr/>
          </p:nvCxnSpPr>
          <p:spPr bwMode="auto">
            <a:xfrm>
              <a:off x="7977109" y="2938659"/>
              <a:ext cx="0" cy="959890"/>
            </a:xfrm>
            <a:prstGeom prst="straightConnector1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23" name="Straight Arrow Connector 22"/>
            <p:cNvCxnSpPr/>
            <p:nvPr/>
          </p:nvCxnSpPr>
          <p:spPr bwMode="auto">
            <a:xfrm>
              <a:off x="8311487" y="2902262"/>
              <a:ext cx="0" cy="3113614"/>
            </a:xfrm>
            <a:prstGeom prst="straightConnector1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sp>
          <p:nvSpPr>
            <p:cNvPr id="79" name="Freeform 78"/>
            <p:cNvSpPr/>
            <p:nvPr/>
          </p:nvSpPr>
          <p:spPr bwMode="auto">
            <a:xfrm>
              <a:off x="5554639" y="2697546"/>
              <a:ext cx="1542197" cy="1201003"/>
            </a:xfrm>
            <a:custGeom>
              <a:avLst/>
              <a:gdLst>
                <a:gd name="connsiteX0" fmla="*/ 109182 w 1542197"/>
                <a:gd name="connsiteY0" fmla="*/ 0 h 1201003"/>
                <a:gd name="connsiteX1" fmla="*/ 0 w 1542197"/>
                <a:gd name="connsiteY1" fmla="*/ 0 h 1201003"/>
                <a:gd name="connsiteX2" fmla="*/ 0 w 1542197"/>
                <a:gd name="connsiteY2" fmla="*/ 286603 h 1201003"/>
                <a:gd name="connsiteX3" fmla="*/ 1528549 w 1542197"/>
                <a:gd name="connsiteY3" fmla="*/ 300250 h 1201003"/>
                <a:gd name="connsiteX4" fmla="*/ 1542197 w 1542197"/>
                <a:gd name="connsiteY4" fmla="*/ 1201003 h 12010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42197" h="1201003">
                  <a:moveTo>
                    <a:pt x="109182" y="0"/>
                  </a:moveTo>
                  <a:lnTo>
                    <a:pt x="0" y="0"/>
                  </a:lnTo>
                  <a:lnTo>
                    <a:pt x="0" y="286603"/>
                  </a:lnTo>
                  <a:lnTo>
                    <a:pt x="1528549" y="300250"/>
                  </a:lnTo>
                  <a:lnTo>
                    <a:pt x="1542197" y="1201003"/>
                  </a:lnTo>
                </a:path>
              </a:pathLst>
            </a:custGeom>
            <a:no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5231634" y="5810327"/>
            <a:ext cx="2729552" cy="382978"/>
            <a:chOff x="5231634" y="5240576"/>
            <a:chExt cx="2729552" cy="382978"/>
          </a:xfrm>
        </p:grpSpPr>
        <p:sp>
          <p:nvSpPr>
            <p:cNvPr id="54" name="Rectangle 53"/>
            <p:cNvSpPr/>
            <p:nvPr/>
          </p:nvSpPr>
          <p:spPr bwMode="auto">
            <a:xfrm>
              <a:off x="5231634" y="5240576"/>
              <a:ext cx="2729552" cy="382137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6159685" y="5254222"/>
              <a:ext cx="82266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buNone/>
              </a:pPr>
              <a:r>
                <a:rPr lang="en-US" dirty="0"/>
                <a:t>add4</a:t>
              </a: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5297607" y="4647995"/>
            <a:ext cx="2768220" cy="1922060"/>
            <a:chOff x="5297607" y="4465103"/>
            <a:chExt cx="2768220" cy="1922060"/>
          </a:xfrm>
        </p:grpSpPr>
        <p:cxnSp>
          <p:nvCxnSpPr>
            <p:cNvPr id="65" name="Straight Arrow Connector 64"/>
            <p:cNvCxnSpPr/>
            <p:nvPr/>
          </p:nvCxnSpPr>
          <p:spPr bwMode="auto">
            <a:xfrm flipH="1">
              <a:off x="8052179" y="4667545"/>
              <a:ext cx="13648" cy="1719618"/>
            </a:xfrm>
            <a:prstGeom prst="straightConnector1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62" name="Straight Arrow Connector 61"/>
            <p:cNvCxnSpPr/>
            <p:nvPr/>
          </p:nvCxnSpPr>
          <p:spPr bwMode="auto">
            <a:xfrm>
              <a:off x="7196907" y="4665270"/>
              <a:ext cx="0" cy="959890"/>
            </a:xfrm>
            <a:prstGeom prst="straightConnector1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63" name="Straight Arrow Connector 62"/>
            <p:cNvCxnSpPr/>
            <p:nvPr/>
          </p:nvCxnSpPr>
          <p:spPr bwMode="auto">
            <a:xfrm>
              <a:off x="7499435" y="4665270"/>
              <a:ext cx="0" cy="959890"/>
            </a:xfrm>
            <a:prstGeom prst="straightConnector1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64" name="Straight Arrow Connector 63"/>
            <p:cNvCxnSpPr/>
            <p:nvPr/>
          </p:nvCxnSpPr>
          <p:spPr bwMode="auto">
            <a:xfrm>
              <a:off x="7801963" y="4665270"/>
              <a:ext cx="0" cy="959890"/>
            </a:xfrm>
            <a:prstGeom prst="straightConnector1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sp>
          <p:nvSpPr>
            <p:cNvPr id="94" name="Freeform 93"/>
            <p:cNvSpPr/>
            <p:nvPr/>
          </p:nvSpPr>
          <p:spPr bwMode="auto">
            <a:xfrm>
              <a:off x="5297607" y="4465103"/>
              <a:ext cx="1542197" cy="1201003"/>
            </a:xfrm>
            <a:custGeom>
              <a:avLst/>
              <a:gdLst>
                <a:gd name="connsiteX0" fmla="*/ 109182 w 1542197"/>
                <a:gd name="connsiteY0" fmla="*/ 0 h 1201003"/>
                <a:gd name="connsiteX1" fmla="*/ 0 w 1542197"/>
                <a:gd name="connsiteY1" fmla="*/ 0 h 1201003"/>
                <a:gd name="connsiteX2" fmla="*/ 0 w 1542197"/>
                <a:gd name="connsiteY2" fmla="*/ 286603 h 1201003"/>
                <a:gd name="connsiteX3" fmla="*/ 1528549 w 1542197"/>
                <a:gd name="connsiteY3" fmla="*/ 300250 h 1201003"/>
                <a:gd name="connsiteX4" fmla="*/ 1542197 w 1542197"/>
                <a:gd name="connsiteY4" fmla="*/ 1201003 h 12010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42197" h="1201003">
                  <a:moveTo>
                    <a:pt x="109182" y="0"/>
                  </a:moveTo>
                  <a:lnTo>
                    <a:pt x="0" y="0"/>
                  </a:lnTo>
                  <a:lnTo>
                    <a:pt x="0" y="286603"/>
                  </a:lnTo>
                  <a:lnTo>
                    <a:pt x="1528549" y="300250"/>
                  </a:lnTo>
                  <a:lnTo>
                    <a:pt x="1542197" y="1201003"/>
                  </a:lnTo>
                </a:path>
              </a:pathLst>
            </a:custGeom>
            <a:no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5104252" y="5987548"/>
            <a:ext cx="2599909" cy="656736"/>
            <a:chOff x="5095165" y="5404352"/>
            <a:chExt cx="2599909" cy="656736"/>
          </a:xfrm>
        </p:grpSpPr>
        <p:cxnSp>
          <p:nvCxnSpPr>
            <p:cNvPr id="69" name="Straight Arrow Connector 68"/>
            <p:cNvCxnSpPr/>
            <p:nvPr/>
          </p:nvCxnSpPr>
          <p:spPr bwMode="auto">
            <a:xfrm>
              <a:off x="6787490" y="5615942"/>
              <a:ext cx="0" cy="409433"/>
            </a:xfrm>
            <a:prstGeom prst="straightConnector1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70" name="Straight Arrow Connector 69"/>
            <p:cNvCxnSpPr/>
            <p:nvPr/>
          </p:nvCxnSpPr>
          <p:spPr bwMode="auto">
            <a:xfrm>
              <a:off x="7090018" y="5615942"/>
              <a:ext cx="0" cy="409433"/>
            </a:xfrm>
            <a:prstGeom prst="straightConnector1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71" name="Straight Arrow Connector 70"/>
            <p:cNvCxnSpPr/>
            <p:nvPr/>
          </p:nvCxnSpPr>
          <p:spPr bwMode="auto">
            <a:xfrm>
              <a:off x="7392546" y="5615942"/>
              <a:ext cx="0" cy="409433"/>
            </a:xfrm>
            <a:prstGeom prst="straightConnector1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72" name="Straight Arrow Connector 71"/>
            <p:cNvCxnSpPr/>
            <p:nvPr/>
          </p:nvCxnSpPr>
          <p:spPr bwMode="auto">
            <a:xfrm>
              <a:off x="7695074" y="5615942"/>
              <a:ext cx="0" cy="409433"/>
            </a:xfrm>
            <a:prstGeom prst="straightConnector1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sp>
          <p:nvSpPr>
            <p:cNvPr id="95" name="Freeform 94"/>
            <p:cNvSpPr/>
            <p:nvPr/>
          </p:nvSpPr>
          <p:spPr bwMode="auto">
            <a:xfrm>
              <a:off x="5095165" y="5404352"/>
              <a:ext cx="1380488" cy="656736"/>
            </a:xfrm>
            <a:custGeom>
              <a:avLst/>
              <a:gdLst>
                <a:gd name="connsiteX0" fmla="*/ 109182 w 1542197"/>
                <a:gd name="connsiteY0" fmla="*/ 0 h 1201003"/>
                <a:gd name="connsiteX1" fmla="*/ 0 w 1542197"/>
                <a:gd name="connsiteY1" fmla="*/ 0 h 1201003"/>
                <a:gd name="connsiteX2" fmla="*/ 0 w 1542197"/>
                <a:gd name="connsiteY2" fmla="*/ 286603 h 1201003"/>
                <a:gd name="connsiteX3" fmla="*/ 1528549 w 1542197"/>
                <a:gd name="connsiteY3" fmla="*/ 300250 h 1201003"/>
                <a:gd name="connsiteX4" fmla="*/ 1542197 w 1542197"/>
                <a:gd name="connsiteY4" fmla="*/ 1201003 h 1201003"/>
                <a:gd name="connsiteX0" fmla="*/ 109182 w 1555530"/>
                <a:gd name="connsiteY0" fmla="*/ 0 h 636830"/>
                <a:gd name="connsiteX1" fmla="*/ 0 w 1555530"/>
                <a:gd name="connsiteY1" fmla="*/ 0 h 636830"/>
                <a:gd name="connsiteX2" fmla="*/ 0 w 1555530"/>
                <a:gd name="connsiteY2" fmla="*/ 286603 h 636830"/>
                <a:gd name="connsiteX3" fmla="*/ 1528549 w 1555530"/>
                <a:gd name="connsiteY3" fmla="*/ 300250 h 636830"/>
                <a:gd name="connsiteX4" fmla="*/ 1555530 w 1555530"/>
                <a:gd name="connsiteY4" fmla="*/ 636830 h 636830"/>
                <a:gd name="connsiteX0" fmla="*/ 109182 w 1529716"/>
                <a:gd name="connsiteY0" fmla="*/ 0 h 610396"/>
                <a:gd name="connsiteX1" fmla="*/ 0 w 1529716"/>
                <a:gd name="connsiteY1" fmla="*/ 0 h 610396"/>
                <a:gd name="connsiteX2" fmla="*/ 0 w 1529716"/>
                <a:gd name="connsiteY2" fmla="*/ 286603 h 610396"/>
                <a:gd name="connsiteX3" fmla="*/ 1528549 w 1529716"/>
                <a:gd name="connsiteY3" fmla="*/ 300250 h 610396"/>
                <a:gd name="connsiteX4" fmla="*/ 1500331 w 1529716"/>
                <a:gd name="connsiteY4" fmla="*/ 610396 h 610396"/>
                <a:gd name="connsiteX0" fmla="*/ 109182 w 1547644"/>
                <a:gd name="connsiteY0" fmla="*/ 0 h 617004"/>
                <a:gd name="connsiteX1" fmla="*/ 0 w 1547644"/>
                <a:gd name="connsiteY1" fmla="*/ 0 h 617004"/>
                <a:gd name="connsiteX2" fmla="*/ 0 w 1547644"/>
                <a:gd name="connsiteY2" fmla="*/ 286603 h 617004"/>
                <a:gd name="connsiteX3" fmla="*/ 1528549 w 1547644"/>
                <a:gd name="connsiteY3" fmla="*/ 300250 h 617004"/>
                <a:gd name="connsiteX4" fmla="*/ 1547644 w 1547644"/>
                <a:gd name="connsiteY4" fmla="*/ 617004 h 6170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47644" h="617004">
                  <a:moveTo>
                    <a:pt x="109182" y="0"/>
                  </a:moveTo>
                  <a:lnTo>
                    <a:pt x="0" y="0"/>
                  </a:lnTo>
                  <a:lnTo>
                    <a:pt x="0" y="286603"/>
                  </a:lnTo>
                  <a:lnTo>
                    <a:pt x="1528549" y="300250"/>
                  </a:lnTo>
                  <a:cubicBezTo>
                    <a:pt x="1537543" y="412443"/>
                    <a:pt x="1538650" y="504811"/>
                    <a:pt x="1547644" y="617004"/>
                  </a:cubicBezTo>
                </a:path>
              </a:pathLst>
            </a:custGeom>
            <a:no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5193941" y="930748"/>
            <a:ext cx="1965269" cy="784738"/>
            <a:chOff x="4915468" y="2117688"/>
            <a:chExt cx="1965269" cy="784738"/>
          </a:xfrm>
        </p:grpSpPr>
        <p:sp>
          <p:nvSpPr>
            <p:cNvPr id="76" name="Rectangle 75"/>
            <p:cNvSpPr/>
            <p:nvPr/>
          </p:nvSpPr>
          <p:spPr bwMode="auto">
            <a:xfrm>
              <a:off x="5679734" y="2131336"/>
              <a:ext cx="1201003" cy="368489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cxnSp>
          <p:nvCxnSpPr>
            <p:cNvPr id="77" name="Straight Arrow Connector 76"/>
            <p:cNvCxnSpPr/>
            <p:nvPr/>
          </p:nvCxnSpPr>
          <p:spPr bwMode="auto">
            <a:xfrm>
              <a:off x="5829858" y="2492993"/>
              <a:ext cx="0" cy="409433"/>
            </a:xfrm>
            <a:prstGeom prst="straightConnector1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83" name="Straight Arrow Connector 82"/>
            <p:cNvCxnSpPr/>
            <p:nvPr/>
          </p:nvCxnSpPr>
          <p:spPr bwMode="auto">
            <a:xfrm>
              <a:off x="6132386" y="2492993"/>
              <a:ext cx="0" cy="409433"/>
            </a:xfrm>
            <a:prstGeom prst="straightConnector1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87" name="Straight Arrow Connector 86"/>
            <p:cNvCxnSpPr/>
            <p:nvPr/>
          </p:nvCxnSpPr>
          <p:spPr bwMode="auto">
            <a:xfrm>
              <a:off x="6434914" y="2492993"/>
              <a:ext cx="0" cy="409433"/>
            </a:xfrm>
            <a:prstGeom prst="straightConnector1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92" name="Straight Arrow Connector 91"/>
            <p:cNvCxnSpPr/>
            <p:nvPr/>
          </p:nvCxnSpPr>
          <p:spPr bwMode="auto">
            <a:xfrm>
              <a:off x="6737442" y="2492993"/>
              <a:ext cx="0" cy="409433"/>
            </a:xfrm>
            <a:prstGeom prst="straightConnector1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04" name="Straight Arrow Connector 103"/>
            <p:cNvCxnSpPr>
              <a:endCxn id="76" idx="1"/>
            </p:cNvCxnSpPr>
            <p:nvPr/>
          </p:nvCxnSpPr>
          <p:spPr bwMode="auto">
            <a:xfrm>
              <a:off x="5434076" y="2308757"/>
              <a:ext cx="245658" cy="6824"/>
            </a:xfrm>
            <a:prstGeom prst="straightConnector1">
              <a:avLst/>
            </a:prstGeom>
            <a:no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sp>
          <p:nvSpPr>
            <p:cNvPr id="105" name="TextBox 104"/>
            <p:cNvSpPr txBox="1"/>
            <p:nvPr/>
          </p:nvSpPr>
          <p:spPr>
            <a:xfrm>
              <a:off x="4915468" y="2117688"/>
              <a:ext cx="50206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buNone/>
              </a:pPr>
              <a:r>
                <a:rPr lang="en-US" dirty="0">
                  <a:solidFill>
                    <a:srgbClr val="FF0000"/>
                  </a:solidFill>
                </a:rPr>
                <a:t>a0</a:t>
              </a:r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6007295" y="2144984"/>
              <a:ext cx="59824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buNone/>
              </a:pPr>
              <a:r>
                <a:rPr lang="en-US" dirty="0"/>
                <a:t>m0</a:t>
              </a:r>
            </a:p>
          </p:txBody>
        </p:sp>
      </p:grpSp>
      <p:grpSp>
        <p:nvGrpSpPr>
          <p:cNvPr id="96" name="Group 95"/>
          <p:cNvGrpSpPr/>
          <p:nvPr/>
        </p:nvGrpSpPr>
        <p:grpSpPr>
          <a:xfrm>
            <a:off x="5934904" y="1709624"/>
            <a:ext cx="2729552" cy="396624"/>
            <a:chOff x="5663813" y="2506477"/>
            <a:chExt cx="2729552" cy="396624"/>
          </a:xfrm>
        </p:grpSpPr>
        <p:sp>
          <p:nvSpPr>
            <p:cNvPr id="101" name="Rectangle 100"/>
            <p:cNvSpPr/>
            <p:nvPr/>
          </p:nvSpPr>
          <p:spPr bwMode="auto">
            <a:xfrm>
              <a:off x="5663813" y="2506477"/>
              <a:ext cx="2729552" cy="382137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6578219" y="2533769"/>
              <a:ext cx="82266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buNone/>
              </a:pPr>
              <a:r>
                <a:rPr lang="en-US" dirty="0"/>
                <a:t>add4</a:t>
              </a: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7342122" y="1032060"/>
            <a:ext cx="1107996" cy="703714"/>
            <a:chOff x="7342122" y="624088"/>
            <a:chExt cx="1107996" cy="703714"/>
          </a:xfrm>
        </p:grpSpPr>
        <p:cxnSp>
          <p:nvCxnSpPr>
            <p:cNvPr id="108" name="Straight Arrow Connector 107"/>
            <p:cNvCxnSpPr/>
            <p:nvPr/>
          </p:nvCxnSpPr>
          <p:spPr bwMode="auto">
            <a:xfrm>
              <a:off x="7422090" y="918369"/>
              <a:ext cx="0" cy="409433"/>
            </a:xfrm>
            <a:prstGeom prst="straightConnector1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09" name="Straight Arrow Connector 108"/>
            <p:cNvCxnSpPr/>
            <p:nvPr/>
          </p:nvCxnSpPr>
          <p:spPr bwMode="auto">
            <a:xfrm>
              <a:off x="7724618" y="918369"/>
              <a:ext cx="0" cy="409433"/>
            </a:xfrm>
            <a:prstGeom prst="straightConnector1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10" name="Straight Arrow Connector 109"/>
            <p:cNvCxnSpPr/>
            <p:nvPr/>
          </p:nvCxnSpPr>
          <p:spPr bwMode="auto">
            <a:xfrm>
              <a:off x="8027146" y="918369"/>
              <a:ext cx="0" cy="409433"/>
            </a:xfrm>
            <a:prstGeom prst="straightConnector1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11" name="Straight Arrow Connector 110"/>
            <p:cNvCxnSpPr/>
            <p:nvPr/>
          </p:nvCxnSpPr>
          <p:spPr bwMode="auto">
            <a:xfrm>
              <a:off x="8329674" y="918369"/>
              <a:ext cx="0" cy="409433"/>
            </a:xfrm>
            <a:prstGeom prst="straightConnector1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sp>
          <p:nvSpPr>
            <p:cNvPr id="4" name="TextBox 3"/>
            <p:cNvSpPr txBox="1"/>
            <p:nvPr/>
          </p:nvSpPr>
          <p:spPr>
            <a:xfrm>
              <a:off x="7342122" y="624088"/>
              <a:ext cx="110799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buNone/>
              </a:pPr>
              <a:r>
                <a:rPr lang="en-US" dirty="0"/>
                <a:t>0 0 0 0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5834437" y="1928775"/>
            <a:ext cx="2711686" cy="4641280"/>
            <a:chOff x="5834437" y="1520803"/>
            <a:chExt cx="2711686" cy="4641280"/>
          </a:xfrm>
        </p:grpSpPr>
        <p:grpSp>
          <p:nvGrpSpPr>
            <p:cNvPr id="15" name="Group 14"/>
            <p:cNvGrpSpPr/>
            <p:nvPr/>
          </p:nvGrpSpPr>
          <p:grpSpPr>
            <a:xfrm>
              <a:off x="7620404" y="1683790"/>
              <a:ext cx="925719" cy="4478293"/>
              <a:chOff x="7620404" y="1683790"/>
              <a:chExt cx="925719" cy="4478293"/>
            </a:xfrm>
          </p:grpSpPr>
          <p:grpSp>
            <p:nvGrpSpPr>
              <p:cNvPr id="43" name="Group 42"/>
              <p:cNvGrpSpPr/>
              <p:nvPr/>
            </p:nvGrpSpPr>
            <p:grpSpPr>
              <a:xfrm>
                <a:off x="7620404" y="1683790"/>
                <a:ext cx="600800" cy="993556"/>
                <a:chOff x="7620404" y="2109984"/>
                <a:chExt cx="600800" cy="409433"/>
              </a:xfrm>
            </p:grpSpPr>
            <p:cxnSp>
              <p:nvCxnSpPr>
                <p:cNvPr id="97" name="Straight Arrow Connector 96"/>
                <p:cNvCxnSpPr/>
                <p:nvPr/>
              </p:nvCxnSpPr>
              <p:spPr bwMode="auto">
                <a:xfrm>
                  <a:off x="7620404" y="2109984"/>
                  <a:ext cx="0" cy="409433"/>
                </a:xfrm>
                <a:prstGeom prst="straightConnector1">
                  <a:avLst/>
                </a:prstGeom>
                <a:noFill/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</p:cxnSp>
            <p:cxnSp>
              <p:nvCxnSpPr>
                <p:cNvPr id="98" name="Straight Arrow Connector 97"/>
                <p:cNvCxnSpPr/>
                <p:nvPr/>
              </p:nvCxnSpPr>
              <p:spPr bwMode="auto">
                <a:xfrm>
                  <a:off x="7922932" y="2109984"/>
                  <a:ext cx="0" cy="409433"/>
                </a:xfrm>
                <a:prstGeom prst="straightConnector1">
                  <a:avLst/>
                </a:prstGeom>
                <a:noFill/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</p:cxnSp>
            <p:cxnSp>
              <p:nvCxnSpPr>
                <p:cNvPr id="99" name="Straight Arrow Connector 98"/>
                <p:cNvCxnSpPr/>
                <p:nvPr/>
              </p:nvCxnSpPr>
              <p:spPr bwMode="auto">
                <a:xfrm>
                  <a:off x="8221204" y="2109984"/>
                  <a:ext cx="0" cy="409433"/>
                </a:xfrm>
                <a:prstGeom prst="straightConnector1">
                  <a:avLst/>
                </a:prstGeom>
                <a:noFill/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</p:cxnSp>
          </p:grpSp>
          <p:cxnSp>
            <p:nvCxnSpPr>
              <p:cNvPr id="100" name="Straight Arrow Connector 99"/>
              <p:cNvCxnSpPr/>
              <p:nvPr/>
            </p:nvCxnSpPr>
            <p:spPr bwMode="auto">
              <a:xfrm>
                <a:off x="8521161" y="1697313"/>
                <a:ext cx="24962" cy="4464770"/>
              </a:xfrm>
              <a:prstGeom prst="straightConnector1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</p:cxnSp>
        </p:grpSp>
        <p:sp>
          <p:nvSpPr>
            <p:cNvPr id="115" name="Freeform 114"/>
            <p:cNvSpPr/>
            <p:nvPr/>
          </p:nvSpPr>
          <p:spPr bwMode="auto">
            <a:xfrm>
              <a:off x="5834437" y="1520803"/>
              <a:ext cx="1542197" cy="1170204"/>
            </a:xfrm>
            <a:custGeom>
              <a:avLst/>
              <a:gdLst>
                <a:gd name="connsiteX0" fmla="*/ 109182 w 1542197"/>
                <a:gd name="connsiteY0" fmla="*/ 0 h 1201003"/>
                <a:gd name="connsiteX1" fmla="*/ 0 w 1542197"/>
                <a:gd name="connsiteY1" fmla="*/ 0 h 1201003"/>
                <a:gd name="connsiteX2" fmla="*/ 0 w 1542197"/>
                <a:gd name="connsiteY2" fmla="*/ 286603 h 1201003"/>
                <a:gd name="connsiteX3" fmla="*/ 1528549 w 1542197"/>
                <a:gd name="connsiteY3" fmla="*/ 300250 h 1201003"/>
                <a:gd name="connsiteX4" fmla="*/ 1542197 w 1542197"/>
                <a:gd name="connsiteY4" fmla="*/ 1201003 h 12010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42197" h="1201003">
                  <a:moveTo>
                    <a:pt x="109182" y="0"/>
                  </a:moveTo>
                  <a:lnTo>
                    <a:pt x="0" y="0"/>
                  </a:lnTo>
                  <a:lnTo>
                    <a:pt x="0" y="286603"/>
                  </a:lnTo>
                  <a:lnTo>
                    <a:pt x="1528549" y="300250"/>
                  </a:lnTo>
                  <a:lnTo>
                    <a:pt x="1542197" y="1201003"/>
                  </a:lnTo>
                </a:path>
              </a:pathLst>
            </a:custGeom>
            <a:no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</p:grp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C8C97D8D-444B-1215-B0CD-C52BD6A1F66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L02-</a:t>
            </a:r>
            <a:fld id="{7D3E83D8-6A0E-4416-8509-48224F3DAD15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886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lueprint">
  <a:themeElements>
    <a:clrScheme name="Blueprint 2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353A77"/>
      </a:accent4>
      <a:accent5>
        <a:srgbClr val="F4E9C1"/>
      </a:accent5>
      <a:accent6>
        <a:srgbClr val="A1A1A1"/>
      </a:accent6>
      <a:hlink>
        <a:srgbClr val="6F89F7"/>
      </a:hlink>
      <a:folHlink>
        <a:srgbClr val="CFDBFD"/>
      </a:folHlink>
    </a:clrScheme>
    <a:fontScheme name="Blueprin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90000"/>
          </a:lnSpc>
          <a:spcBef>
            <a:spcPct val="25000"/>
          </a:spcBef>
          <a:spcAft>
            <a:spcPct val="0"/>
          </a:spcAft>
          <a:buClr>
            <a:schemeClr val="bg1"/>
          </a:buClr>
          <a:buSzPct val="100000"/>
          <a:buFont typeface="Wingdings" pitchFamily="2" charset="2"/>
          <a:buChar char="•"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90000"/>
          </a:lnSpc>
          <a:spcBef>
            <a:spcPct val="25000"/>
          </a:spcBef>
          <a:spcAft>
            <a:spcPct val="0"/>
          </a:spcAft>
          <a:buClr>
            <a:schemeClr val="bg1"/>
          </a:buClr>
          <a:buSzPct val="100000"/>
          <a:buFont typeface="Wingdings" pitchFamily="2" charset="2"/>
          <a:buChar char="•"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Blueprint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C0BB8FA0475B1468CB35898341FBCFC" ma:contentTypeVersion="4" ma:contentTypeDescription="Crée un document." ma:contentTypeScope="" ma:versionID="bfb865b02e61bff841d7c76ae5cc8b32">
  <xsd:schema xmlns:xsd="http://www.w3.org/2001/XMLSchema" xmlns:xs="http://www.w3.org/2001/XMLSchema" xmlns:p="http://schemas.microsoft.com/office/2006/metadata/properties" xmlns:ns3="5d1caa04-d94b-481d-8a12-90fea0f4787d" targetNamespace="http://schemas.microsoft.com/office/2006/metadata/properties" ma:root="true" ma:fieldsID="b899779425184a59de34b7775ac2e347" ns3:_="">
    <xsd:import namespace="5d1caa04-d94b-481d-8a12-90fea0f4787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1caa04-d94b-481d-8a12-90fea0f4787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0ECF54F-3CB7-4747-9AA7-5EAFA6CF179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A3BB499-94FE-4B97-977F-2C3FDD68393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d1caa04-d94b-481d-8a12-90fea0f4787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6E675C2-2FF5-4253-BA95-7CAEA927A7C6}">
  <ds:schemaRefs>
    <ds:schemaRef ds:uri="http://schemas.microsoft.com/office/2006/metadata/properties"/>
    <ds:schemaRef ds:uri="5d1caa04-d94b-481d-8a12-90fea0f4787d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www.w3.org/XML/1998/namespace"/>
    <ds:schemaRef ds:uri="http://purl.org/dc/terms/"/>
    <ds:schemaRef ds:uri="http://schemas.openxmlformats.org/package/2006/metadata/core-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D:\Program Files\Microsoft Office\Templates\Presentation Designs\Blueprint.pot</Template>
  <TotalTime>140</TotalTime>
  <Words>2445</Words>
  <Application>Microsoft Office PowerPoint</Application>
  <PresentationFormat>On-screen Show (4:3)</PresentationFormat>
  <Paragraphs>480</Paragraphs>
  <Slides>31</Slides>
  <Notes>13</Notes>
  <HiddenSlides>2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Blueprint</vt:lpstr>
      <vt:lpstr>PowerPoint Presentation</vt:lpstr>
      <vt:lpstr>Plan for the day</vt:lpstr>
      <vt:lpstr>PowerPoint Presentation</vt:lpstr>
      <vt:lpstr>Expressing a loop using registers</vt:lpstr>
      <vt:lpstr>Expressing a “loop computation” in BSV</vt:lpstr>
      <vt:lpstr>A more sophisticated example</vt:lpstr>
      <vt:lpstr>Multiplication by repeated addition</vt:lpstr>
      <vt:lpstr>Multiplication by repeated addition cont.</vt:lpstr>
      <vt:lpstr>Multiplication by repeated addition ckt</vt:lpstr>
      <vt:lpstr>Combinational 32-bit multiply</vt:lpstr>
      <vt:lpstr>Combinational 32-bit multiply</vt:lpstr>
      <vt:lpstr>  Sequential Circuit for Multiply</vt:lpstr>
      <vt:lpstr>Dynamic selection requires a mux</vt:lpstr>
      <vt:lpstr>Replacing repeated selections by shifts</vt:lpstr>
      <vt:lpstr>Circuit for Sequential Multiply</vt:lpstr>
      <vt:lpstr>Circuit analysis – Pros/Cons</vt:lpstr>
      <vt:lpstr>Packaging Multiply as a Latency-Insensitive Module</vt:lpstr>
      <vt:lpstr>Multiply Module</vt:lpstr>
      <vt:lpstr>Circuit for Sequential Multiply</vt:lpstr>
      <vt:lpstr>Module 2: Different kinds of memories</vt:lpstr>
      <vt:lpstr>It’s the memory, stupid</vt:lpstr>
      <vt:lpstr>Most flexible: Vectors!</vt:lpstr>
      <vt:lpstr>Register File 2 Read ports + 1 Write port</vt:lpstr>
      <vt:lpstr>Register File - usage Reads are combinational</vt:lpstr>
      <vt:lpstr>Key properties of RF</vt:lpstr>
      <vt:lpstr>SRAMs and BRAMs (memory on FPGAs)</vt:lpstr>
      <vt:lpstr>BRAM Interface – 1 port</vt:lpstr>
      <vt:lpstr>BRAM Interface – 2 port</vt:lpstr>
      <vt:lpstr>BRAM: read/write request</vt:lpstr>
      <vt:lpstr>Summary: memory and their interfaces</vt:lpstr>
      <vt:lpstr>Takeaway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CACA-Lectures</dc:title>
  <dc:subject>Concurrency Analysis</dc:subject>
  <dc:creator>Arvind</dc:creator>
  <cp:lastModifiedBy>Thomas Bourgeat</cp:lastModifiedBy>
  <cp:revision>5</cp:revision>
  <cp:lastPrinted>2015-09-15T23:41:59Z</cp:lastPrinted>
  <dcterms:created xsi:type="dcterms:W3CDTF">2003-01-21T19:25:41Z</dcterms:created>
  <dcterms:modified xsi:type="dcterms:W3CDTF">2024-02-26T10:14:42Z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0x0101005C0BB8FA0475B1468CB35898341FBCFC</vt:lpwstr>
  </property>
</Properties>
</file>